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64" r:id="rId1"/>
  </p:sldMasterIdLst>
  <p:notesMasterIdLst>
    <p:notesMasterId r:id="rId26"/>
  </p:notesMasterIdLst>
  <p:sldIdLst>
    <p:sldId id="256" r:id="rId2"/>
    <p:sldId id="257" r:id="rId3"/>
    <p:sldId id="328" r:id="rId4"/>
    <p:sldId id="327" r:id="rId5"/>
    <p:sldId id="331" r:id="rId6"/>
    <p:sldId id="332" r:id="rId7"/>
    <p:sldId id="344" r:id="rId8"/>
    <p:sldId id="291" r:id="rId9"/>
    <p:sldId id="320" r:id="rId10"/>
    <p:sldId id="340" r:id="rId11"/>
    <p:sldId id="335" r:id="rId12"/>
    <p:sldId id="330" r:id="rId13"/>
    <p:sldId id="329" r:id="rId14"/>
    <p:sldId id="268" r:id="rId15"/>
    <p:sldId id="325" r:id="rId16"/>
    <p:sldId id="326" r:id="rId17"/>
    <p:sldId id="334" r:id="rId18"/>
    <p:sldId id="336" r:id="rId19"/>
    <p:sldId id="337" r:id="rId20"/>
    <p:sldId id="339" r:id="rId21"/>
    <p:sldId id="338" r:id="rId22"/>
    <p:sldId id="341" r:id="rId23"/>
    <p:sldId id="292" r:id="rId24"/>
    <p:sldId id="343"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051124A2-E5ED-4EE0-8440-9B4E7E878A3B}">
          <p14:sldIdLst>
            <p14:sldId id="256"/>
          </p14:sldIdLst>
        </p14:section>
        <p14:section name="Untitled Section" id="{63E3C1C3-7B69-403F-8957-C7DE13D77008}">
          <p14:sldIdLst>
            <p14:sldId id="257"/>
            <p14:sldId id="328"/>
            <p14:sldId id="327"/>
            <p14:sldId id="331"/>
            <p14:sldId id="332"/>
            <p14:sldId id="344"/>
            <p14:sldId id="291"/>
            <p14:sldId id="320"/>
            <p14:sldId id="340"/>
          </p14:sldIdLst>
        </p14:section>
        <p14:section name="Untitled Section" id="{CEEE617B-B51F-4ADC-A039-B49527E745A4}">
          <p14:sldIdLst>
            <p14:sldId id="335"/>
            <p14:sldId id="330"/>
            <p14:sldId id="329"/>
            <p14:sldId id="268"/>
            <p14:sldId id="325"/>
            <p14:sldId id="326"/>
            <p14:sldId id="334"/>
            <p14:sldId id="336"/>
            <p14:sldId id="337"/>
            <p14:sldId id="339"/>
            <p14:sldId id="338"/>
            <p14:sldId id="341"/>
            <p14:sldId id="292"/>
            <p14:sldId id="343"/>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B4F1555-8C75-4EFC-9A3C-A475F781AC42}" v="60" dt="2020-10-11T01:45:57.17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7" autoAdjust="0"/>
    <p:restoredTop sz="95181" autoAdjust="0"/>
  </p:normalViewPr>
  <p:slideViewPr>
    <p:cSldViewPr snapToGrid="0">
      <p:cViewPr varScale="1">
        <p:scale>
          <a:sx n="74" d="100"/>
          <a:sy n="74" d="100"/>
        </p:scale>
        <p:origin x="132" y="7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1776"/>
    </p:cViewPr>
  </p:sorterViewPr>
  <p:notesViewPr>
    <p:cSldViewPr snapToGrid="0">
      <p:cViewPr varScale="1">
        <p:scale>
          <a:sx n="66" d="100"/>
          <a:sy n="66" d="100"/>
        </p:scale>
        <p:origin x="3134" y="29"/>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3A8D48-9B0B-437D-A539-C50A49CA9EA1}" type="datetimeFigureOut">
              <a:rPr lang="en-US" smtClean="0"/>
              <a:t>10/19/2020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2CCBFEC-4F06-4966-A758-3C48420EC766}" type="slidenum">
              <a:rPr lang="en-US" smtClean="0"/>
              <a:t>‹#›</a:t>
            </a:fld>
            <a:endParaRPr lang="en-US"/>
          </a:p>
        </p:txBody>
      </p:sp>
    </p:spTree>
    <p:extLst>
      <p:ext uri="{BB962C8B-B14F-4D97-AF65-F5344CB8AC3E}">
        <p14:creationId xmlns:p14="http://schemas.microsoft.com/office/powerpoint/2010/main" val="37583592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buFont typeface="Arial" panose="020B0604020202020204" pitchFamily="34" charset="0"/>
              <a:buChar char="•"/>
            </a:pPr>
            <a:r>
              <a:rPr lang="en-US" b="0" i="0" dirty="0">
                <a:solidFill>
                  <a:srgbClr val="666666"/>
                </a:solidFill>
                <a:effectLst/>
                <a:latin typeface="proxima-nova"/>
              </a:rPr>
              <a:t>Genesis 1:27</a:t>
            </a:r>
          </a:p>
          <a:p>
            <a:pPr algn="l">
              <a:buFont typeface="Arial" panose="020B0604020202020204" pitchFamily="34" charset="0"/>
              <a:buChar char="•"/>
            </a:pPr>
            <a:r>
              <a:rPr lang="en-US" b="0" i="0" dirty="0">
                <a:solidFill>
                  <a:srgbClr val="666666"/>
                </a:solidFill>
                <a:effectLst/>
                <a:latin typeface="proxima-nova"/>
              </a:rPr>
              <a:t>Psalm 139:13-14</a:t>
            </a:r>
          </a:p>
          <a:p>
            <a:pPr algn="l">
              <a:buFont typeface="Arial" panose="020B0604020202020204" pitchFamily="34" charset="0"/>
              <a:buChar char="•"/>
            </a:pPr>
            <a:r>
              <a:rPr lang="en-US" b="0" i="0" dirty="0">
                <a:solidFill>
                  <a:srgbClr val="666666"/>
                </a:solidFill>
                <a:effectLst/>
                <a:latin typeface="proxima-nova"/>
              </a:rPr>
              <a:t>Psalm 146:7-9</a:t>
            </a:r>
          </a:p>
          <a:p>
            <a:pPr algn="l">
              <a:buFont typeface="Arial" panose="020B0604020202020204" pitchFamily="34" charset="0"/>
              <a:buChar char="•"/>
            </a:pPr>
            <a:r>
              <a:rPr lang="en-US" b="0" i="0" dirty="0">
                <a:solidFill>
                  <a:srgbClr val="666666"/>
                </a:solidFill>
                <a:effectLst/>
                <a:latin typeface="proxima-nova"/>
              </a:rPr>
              <a:t>Proverbs 31:8-9</a:t>
            </a:r>
          </a:p>
          <a:p>
            <a:pPr algn="l">
              <a:buFont typeface="Arial" panose="020B0604020202020204" pitchFamily="34" charset="0"/>
              <a:buChar char="•"/>
            </a:pPr>
            <a:r>
              <a:rPr lang="en-US" b="0" i="0" dirty="0">
                <a:solidFill>
                  <a:srgbClr val="666666"/>
                </a:solidFill>
                <a:effectLst/>
                <a:latin typeface="proxima-nova"/>
              </a:rPr>
              <a:t>Jeremiah 22:3</a:t>
            </a:r>
          </a:p>
          <a:p>
            <a:pPr algn="l">
              <a:buFont typeface="Arial" panose="020B0604020202020204" pitchFamily="34" charset="0"/>
              <a:buChar char="•"/>
            </a:pPr>
            <a:r>
              <a:rPr lang="en-US" b="0" i="0" dirty="0">
                <a:solidFill>
                  <a:srgbClr val="666666"/>
                </a:solidFill>
                <a:effectLst/>
                <a:latin typeface="proxima-nova"/>
              </a:rPr>
              <a:t>Amos 5:21-24</a:t>
            </a:r>
          </a:p>
          <a:p>
            <a:pPr algn="l">
              <a:buFont typeface="Arial" panose="020B0604020202020204" pitchFamily="34" charset="0"/>
              <a:buChar char="•"/>
            </a:pPr>
            <a:r>
              <a:rPr lang="en-US" b="0" i="0" dirty="0">
                <a:solidFill>
                  <a:srgbClr val="666666"/>
                </a:solidFill>
                <a:effectLst/>
                <a:latin typeface="proxima-nova"/>
              </a:rPr>
              <a:t>Micah 6:8</a:t>
            </a:r>
          </a:p>
          <a:p>
            <a:pPr algn="l">
              <a:buFont typeface="Arial" panose="020B0604020202020204" pitchFamily="34" charset="0"/>
              <a:buChar char="•"/>
            </a:pPr>
            <a:r>
              <a:rPr lang="en-US" b="0" i="0" dirty="0">
                <a:solidFill>
                  <a:srgbClr val="666666"/>
                </a:solidFill>
                <a:effectLst/>
                <a:latin typeface="proxima-nova"/>
              </a:rPr>
              <a:t>Acts 10:34-35</a:t>
            </a:r>
          </a:p>
          <a:p>
            <a:pPr algn="l">
              <a:buFont typeface="Arial" panose="020B0604020202020204" pitchFamily="34" charset="0"/>
              <a:buChar char="•"/>
            </a:pPr>
            <a:r>
              <a:rPr lang="en-US" b="0" i="0" dirty="0">
                <a:solidFill>
                  <a:srgbClr val="666666"/>
                </a:solidFill>
                <a:effectLst/>
                <a:latin typeface="proxima-nova"/>
              </a:rPr>
              <a:t>1 Corinthians 12</a:t>
            </a:r>
          </a:p>
          <a:p>
            <a:pPr algn="l">
              <a:buFont typeface="Arial" panose="020B0604020202020204" pitchFamily="34" charset="0"/>
              <a:buChar char="•"/>
            </a:pPr>
            <a:r>
              <a:rPr lang="en-US" b="0" i="0" dirty="0">
                <a:solidFill>
                  <a:srgbClr val="666666"/>
                </a:solidFill>
                <a:effectLst/>
                <a:latin typeface="proxima-nova"/>
              </a:rPr>
              <a:t>Romans 12:9-13</a:t>
            </a:r>
          </a:p>
          <a:p>
            <a:endParaRPr lang="en-US" dirty="0"/>
          </a:p>
        </p:txBody>
      </p:sp>
      <p:sp>
        <p:nvSpPr>
          <p:cNvPr id="4" name="Slide Number Placeholder 3"/>
          <p:cNvSpPr>
            <a:spLocks noGrp="1"/>
          </p:cNvSpPr>
          <p:nvPr>
            <p:ph type="sldNum" sz="quarter" idx="5"/>
          </p:nvPr>
        </p:nvSpPr>
        <p:spPr/>
        <p:txBody>
          <a:bodyPr/>
          <a:lstStyle/>
          <a:p>
            <a:fld id="{72CCBFEC-4F06-4966-A758-3C48420EC766}" type="slidenum">
              <a:rPr lang="en-US" smtClean="0"/>
              <a:t>2</a:t>
            </a:fld>
            <a:endParaRPr lang="en-US"/>
          </a:p>
        </p:txBody>
      </p:sp>
    </p:spTree>
    <p:extLst>
      <p:ext uri="{BB962C8B-B14F-4D97-AF65-F5344CB8AC3E}">
        <p14:creationId xmlns:p14="http://schemas.microsoft.com/office/powerpoint/2010/main" val="8758319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spcBef>
                <a:spcPts val="0"/>
              </a:spcBef>
              <a:spcAft>
                <a:spcPts val="0"/>
              </a:spcAft>
            </a:pPr>
            <a:r>
              <a:rPr lang="en-US" sz="1800" b="1" i="0" u="none" strike="noStrike" dirty="0">
                <a:solidFill>
                  <a:srgbClr val="343333"/>
                </a:solidFill>
                <a:effectLst/>
                <a:latin typeface="Arial" panose="020B0604020202020204" pitchFamily="34" charset="0"/>
              </a:rPr>
              <a:t>racism</a:t>
            </a:r>
            <a:endParaRPr lang="en-US" b="1" dirty="0">
              <a:effectLst/>
            </a:endParaRPr>
          </a:p>
          <a:p>
            <a:pPr rtl="0">
              <a:spcBef>
                <a:spcPts val="0"/>
              </a:spcBef>
              <a:spcAft>
                <a:spcPts val="0"/>
              </a:spcAft>
            </a:pPr>
            <a:r>
              <a:rPr lang="en-US" sz="1800" b="0" i="0" u="none" strike="noStrike" dirty="0">
                <a:solidFill>
                  <a:srgbClr val="343333"/>
                </a:solidFill>
                <a:effectLst/>
                <a:latin typeface="Arial" panose="020B0604020202020204" pitchFamily="34" charset="0"/>
              </a:rPr>
              <a:t>1. A feature of a society, whereby patterns of public policy, institutions, dominant ideologies, and popular representations serve to perpetuate social, political, a</a:t>
            </a:r>
            <a:endParaRPr lang="en-US" b="0" dirty="0">
              <a:effectLst/>
            </a:endParaRPr>
          </a:p>
          <a:p>
            <a:pPr rtl="0">
              <a:spcBef>
                <a:spcPts val="0"/>
              </a:spcBef>
              <a:spcAft>
                <a:spcPts val="0"/>
              </a:spcAft>
            </a:pPr>
            <a:br>
              <a:rPr lang="en-US" dirty="0"/>
            </a:br>
            <a:r>
              <a:rPr lang="en-US" sz="1800" b="1" i="0" u="none" strike="noStrike" dirty="0">
                <a:solidFill>
                  <a:srgbClr val="343333"/>
                </a:solidFill>
                <a:effectLst/>
                <a:latin typeface="Arial" panose="020B0604020202020204" pitchFamily="34" charset="0"/>
              </a:rPr>
              <a:t>racism</a:t>
            </a:r>
            <a:endParaRPr lang="en-US" b="1" dirty="0">
              <a:effectLst/>
            </a:endParaRPr>
          </a:p>
          <a:p>
            <a:pPr rtl="0">
              <a:spcBef>
                <a:spcPts val="0"/>
              </a:spcBef>
              <a:spcAft>
                <a:spcPts val="0"/>
              </a:spcAft>
            </a:pPr>
            <a:r>
              <a:rPr lang="en-US" sz="1800" b="0" i="0" u="none" strike="noStrike" dirty="0">
                <a:solidFill>
                  <a:srgbClr val="343333"/>
                </a:solidFill>
                <a:effectLst/>
                <a:latin typeface="Arial" panose="020B0604020202020204" pitchFamily="34" charset="0"/>
              </a:rPr>
              <a:t>1. A feature of a society, whereby patterns of public policy, institutions, dominant ideologies, and popular representations serve to perpetuate social, political, and economic inequities between racial groups</a:t>
            </a:r>
            <a:endParaRPr lang="en-US" b="0" dirty="0">
              <a:effectLst/>
            </a:endParaRPr>
          </a:p>
          <a:p>
            <a:pPr rtl="0">
              <a:spcBef>
                <a:spcPts val="0"/>
              </a:spcBef>
              <a:spcAft>
                <a:spcPts val="2100"/>
              </a:spcAft>
            </a:pPr>
            <a:r>
              <a:rPr lang="en-US" sz="1800" b="0" i="0" u="none" strike="noStrike" dirty="0">
                <a:solidFill>
                  <a:srgbClr val="343333"/>
                </a:solidFill>
                <a:effectLst/>
                <a:latin typeface="Arial" panose="020B0604020202020204" pitchFamily="34" charset="0"/>
              </a:rPr>
              <a:t>2. The array of anti-Black practices, policies, and ever-perpetuated inequalities that maintain white privilege and power</a:t>
            </a:r>
            <a:endParaRPr lang="en-US" b="0" dirty="0">
              <a:effectLst/>
            </a:endParaRPr>
          </a:p>
          <a:p>
            <a:br>
              <a:rPr lang="en-US" dirty="0"/>
            </a:br>
            <a:endParaRPr lang="en-US" dirty="0"/>
          </a:p>
        </p:txBody>
      </p:sp>
      <p:sp>
        <p:nvSpPr>
          <p:cNvPr id="4" name="Slide Number Placeholder 3"/>
          <p:cNvSpPr>
            <a:spLocks noGrp="1"/>
          </p:cNvSpPr>
          <p:nvPr>
            <p:ph type="sldNum" sz="quarter" idx="5"/>
          </p:nvPr>
        </p:nvSpPr>
        <p:spPr/>
        <p:txBody>
          <a:bodyPr/>
          <a:lstStyle/>
          <a:p>
            <a:fld id="{72CCBFEC-4F06-4966-A758-3C48420EC766}" type="slidenum">
              <a:rPr lang="en-US" smtClean="0"/>
              <a:t>13</a:t>
            </a:fld>
            <a:endParaRPr lang="en-US"/>
          </a:p>
        </p:txBody>
      </p:sp>
    </p:spTree>
    <p:extLst>
      <p:ext uri="{BB962C8B-B14F-4D97-AF65-F5344CB8AC3E}">
        <p14:creationId xmlns:p14="http://schemas.microsoft.com/office/powerpoint/2010/main" val="8602663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Shape 17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74" name="Shape 174"/>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rmAutofit/>
          </a:bodyPr>
          <a:lstStyle/>
          <a:p>
            <a:pPr marL="0" marR="0" lvl="0" indent="0" algn="l" rtl="0">
              <a:spcBef>
                <a:spcPts val="0"/>
              </a:spcBef>
              <a:buSzPct val="25000"/>
              <a:buNone/>
            </a:pPr>
            <a:r>
              <a:rPr lang="en-US" sz="1200" b="0" i="0" u="none" strike="noStrike" cap="none" baseline="0" dirty="0">
                <a:solidFill>
                  <a:schemeClr val="dk1"/>
                </a:solidFill>
                <a:latin typeface="Calibri"/>
                <a:ea typeface="Calibri"/>
                <a:cs typeface="Calibri"/>
                <a:sym typeface="Calibri"/>
              </a:rPr>
              <a:t>This system affects individuals, institutions and informs our culture. Again, we’ll get into more of this with the article we’re going to read, but I want to see if we can name some examples.</a:t>
            </a:r>
          </a:p>
          <a:p>
            <a:pPr marL="0" marR="0" lvl="0" indent="0" algn="l" rtl="0">
              <a:spcBef>
                <a:spcPts val="0"/>
              </a:spcBef>
              <a:buNone/>
            </a:pPr>
            <a:endParaRPr sz="1200" b="0" i="0" u="none" strike="noStrike" cap="none" baseline="0" dirty="0">
              <a:solidFill>
                <a:schemeClr val="dk1"/>
              </a:solidFill>
              <a:latin typeface="Calibri"/>
              <a:ea typeface="Calibri"/>
              <a:cs typeface="Calibri"/>
              <a:sym typeface="Calibri"/>
            </a:endParaRPr>
          </a:p>
          <a:p>
            <a:pPr marL="0" marR="0" lvl="0" indent="0" algn="l" rtl="0">
              <a:spcBef>
                <a:spcPts val="0"/>
              </a:spcBef>
              <a:buSzPct val="25000"/>
              <a:buNone/>
            </a:pPr>
            <a:r>
              <a:rPr lang="en-US" sz="1200" b="0" i="0" u="none" strike="noStrike" cap="none" baseline="0" dirty="0">
                <a:solidFill>
                  <a:schemeClr val="dk1"/>
                </a:solidFill>
                <a:latin typeface="Calibri"/>
                <a:ea typeface="Calibri"/>
                <a:cs typeface="Calibri"/>
                <a:sym typeface="Calibri"/>
              </a:rPr>
              <a:t>Individual: getting a job, friend groups, hair, clothing</a:t>
            </a:r>
          </a:p>
          <a:p>
            <a:pPr marL="0" marR="0" lvl="0" indent="0" algn="l" rtl="0">
              <a:spcBef>
                <a:spcPts val="0"/>
              </a:spcBef>
              <a:buSzPct val="25000"/>
              <a:buNone/>
            </a:pPr>
            <a:r>
              <a:rPr lang="en-US" sz="1200" b="0" i="0" u="none" strike="noStrike" cap="none" baseline="0" dirty="0">
                <a:solidFill>
                  <a:schemeClr val="dk1"/>
                </a:solidFill>
                <a:latin typeface="Calibri"/>
                <a:ea typeface="Calibri"/>
                <a:cs typeface="Calibri"/>
                <a:sym typeface="Calibri"/>
              </a:rPr>
              <a:t>Institutional: healthcare, education, criminal justice system, employment</a:t>
            </a:r>
          </a:p>
          <a:p>
            <a:pPr marL="0" marR="0" lvl="0" indent="0" algn="l" rtl="0">
              <a:spcBef>
                <a:spcPts val="0"/>
              </a:spcBef>
              <a:buSzPct val="25000"/>
              <a:buNone/>
            </a:pPr>
            <a:r>
              <a:rPr lang="en-US" sz="1200" b="0" i="0" u="none" strike="noStrike" cap="none" baseline="0" dirty="0">
                <a:solidFill>
                  <a:schemeClr val="dk1"/>
                </a:solidFill>
                <a:latin typeface="Calibri"/>
                <a:ea typeface="Calibri"/>
                <a:cs typeface="Calibri"/>
                <a:sym typeface="Calibri"/>
              </a:rPr>
              <a:t>Cultural: </a:t>
            </a:r>
            <a:r>
              <a:rPr lang="en-US" sz="1200" b="0" i="0" u="none" strike="noStrike" cap="none" baseline="0" dirty="0" err="1">
                <a:solidFill>
                  <a:schemeClr val="dk1"/>
                </a:solidFill>
                <a:latin typeface="Calibri"/>
                <a:ea typeface="Calibri"/>
                <a:cs typeface="Calibri"/>
                <a:sym typeface="Calibri"/>
              </a:rPr>
              <a:t>aethetics</a:t>
            </a:r>
            <a:r>
              <a:rPr lang="en-US" sz="1200" b="0" i="0" u="none" strike="noStrike" cap="none" baseline="0" dirty="0">
                <a:solidFill>
                  <a:schemeClr val="dk1"/>
                </a:solidFill>
                <a:latin typeface="Calibri"/>
                <a:ea typeface="Calibri"/>
                <a:cs typeface="Calibri"/>
                <a:sym typeface="Calibri"/>
              </a:rPr>
              <a:t>, art, language, competencies</a:t>
            </a:r>
          </a:p>
          <a:p>
            <a:pPr marL="0" marR="0" lvl="0" indent="0" algn="l" rtl="0">
              <a:spcBef>
                <a:spcPts val="0"/>
              </a:spcBef>
              <a:buNone/>
            </a:pPr>
            <a:endParaRPr sz="1200" b="0" i="0" u="none" strike="noStrike" cap="none" baseline="0" dirty="0">
              <a:solidFill>
                <a:schemeClr val="dk1"/>
              </a:solidFill>
              <a:latin typeface="Calibri"/>
              <a:ea typeface="Calibri"/>
              <a:cs typeface="Calibri"/>
              <a:sym typeface="Calibri"/>
            </a:endParaRPr>
          </a:p>
          <a:p>
            <a:pPr marL="0" marR="0" lvl="0" indent="0" algn="l" rtl="0">
              <a:spcBef>
                <a:spcPts val="0"/>
              </a:spcBef>
              <a:buSzPct val="25000"/>
              <a:buNone/>
            </a:pPr>
            <a:r>
              <a:rPr lang="en-US" sz="1200" b="0" i="0" u="none" strike="noStrike" cap="none" baseline="0" dirty="0">
                <a:solidFill>
                  <a:schemeClr val="dk1"/>
                </a:solidFill>
                <a:latin typeface="Calibri"/>
                <a:ea typeface="Calibri"/>
                <a:cs typeface="Calibri"/>
                <a:sym typeface="Calibri"/>
              </a:rPr>
              <a:t>11:31 Jaime-</a:t>
            </a:r>
            <a:r>
              <a:rPr lang="en-US" sz="1200" b="0" i="0" u="none" strike="noStrike" cap="none" baseline="0" dirty="0" err="1">
                <a:solidFill>
                  <a:schemeClr val="dk1"/>
                </a:solidFill>
                <a:latin typeface="Calibri"/>
                <a:ea typeface="Calibri"/>
                <a:cs typeface="Calibri"/>
                <a:sym typeface="Calibri"/>
              </a:rPr>
              <a:t>Jin</a:t>
            </a:r>
            <a:endParaRPr lang="en-US" sz="1200" b="0" i="0" u="none" strike="noStrike" cap="none" baseline="0" dirty="0">
              <a:solidFill>
                <a:schemeClr val="dk1"/>
              </a:solidFill>
              <a:latin typeface="Calibri"/>
              <a:ea typeface="Calibri"/>
              <a:cs typeface="Calibri"/>
              <a:sym typeface="Calibri"/>
            </a:endParaRPr>
          </a:p>
          <a:p>
            <a:pPr marL="0" marR="0" lvl="0" indent="0" algn="l" rtl="0">
              <a:spcBef>
                <a:spcPts val="0"/>
              </a:spcBef>
              <a:buNone/>
            </a:pPr>
            <a:endParaRPr sz="1200" b="0" i="0" u="none" strike="noStrike" cap="none" baseline="0" dirty="0">
              <a:solidFill>
                <a:schemeClr val="dk1"/>
              </a:solidFill>
              <a:latin typeface="Calibri"/>
              <a:ea typeface="Calibri"/>
              <a:cs typeface="Calibri"/>
              <a:sym typeface="Calibri"/>
            </a:endParaRPr>
          </a:p>
          <a:p>
            <a:pPr marL="0" marR="0" lvl="0" indent="0" algn="l" rtl="0">
              <a:spcBef>
                <a:spcPts val="0"/>
              </a:spcBef>
              <a:buSzPct val="25000"/>
              <a:buNone/>
            </a:pPr>
            <a:r>
              <a:rPr lang="en-US" sz="1200" b="0" i="0" u="none" strike="noStrike" cap="none" baseline="0" dirty="0">
                <a:solidFill>
                  <a:schemeClr val="dk1"/>
                </a:solidFill>
                <a:latin typeface="Calibri"/>
                <a:ea typeface="Calibri"/>
                <a:cs typeface="Calibri"/>
                <a:sym typeface="Calibri"/>
              </a:rPr>
              <a:t>Racism manifests itself in many forms. Let’s learn some vocabulary because this is on the of the tools we want to give you (define, give examples, ask for examples). </a:t>
            </a:r>
          </a:p>
          <a:p>
            <a:pPr marL="0" marR="0" lvl="0" indent="0" algn="l" rtl="0">
              <a:spcBef>
                <a:spcPts val="0"/>
              </a:spcBef>
              <a:buNone/>
            </a:pPr>
            <a:endParaRPr sz="1200" b="0" i="0" u="none" strike="noStrike" cap="none" baseline="0" dirty="0">
              <a:solidFill>
                <a:schemeClr val="dk1"/>
              </a:solidFill>
              <a:latin typeface="Calibri"/>
              <a:ea typeface="Calibri"/>
              <a:cs typeface="Calibri"/>
              <a:sym typeface="Calibri"/>
            </a:endParaRPr>
          </a:p>
          <a:p>
            <a:pPr marL="0" marR="0" lvl="0" indent="0" algn="l" rtl="0">
              <a:spcBef>
                <a:spcPts val="0"/>
              </a:spcBef>
              <a:buSzPct val="25000"/>
              <a:buNone/>
            </a:pPr>
            <a:r>
              <a:rPr lang="en-US" sz="1200" b="0" i="0" u="none" strike="noStrike" cap="none" baseline="0" dirty="0">
                <a:solidFill>
                  <a:schemeClr val="dk1"/>
                </a:solidFill>
                <a:latin typeface="Calibri"/>
                <a:ea typeface="Calibri"/>
                <a:cs typeface="Calibri"/>
                <a:sym typeface="Calibri"/>
              </a:rPr>
              <a:t>Racism shapes individual, institutional and cultural experience. (call out examples)</a:t>
            </a:r>
          </a:p>
          <a:p>
            <a:pPr marL="0" marR="0" lvl="0" indent="0" algn="l" rtl="0">
              <a:spcBef>
                <a:spcPts val="0"/>
              </a:spcBef>
              <a:buSzPct val="25000"/>
              <a:buNone/>
            </a:pPr>
            <a:r>
              <a:rPr lang="en-US" sz="1200" b="0" i="0" u="none" strike="noStrike" cap="none" baseline="0" dirty="0">
                <a:solidFill>
                  <a:schemeClr val="dk1"/>
                </a:solidFill>
                <a:latin typeface="Calibri"/>
                <a:ea typeface="Calibri"/>
                <a:cs typeface="Calibri"/>
                <a:sym typeface="Calibri"/>
              </a:rPr>
              <a:t>Individual (attitudes, behaviors, socialization, self-interest)</a:t>
            </a:r>
          </a:p>
          <a:p>
            <a:pPr marL="0" marR="0" lvl="0" indent="0" algn="l" rtl="0">
              <a:spcBef>
                <a:spcPts val="0"/>
              </a:spcBef>
              <a:buSzPct val="25000"/>
              <a:buNone/>
            </a:pPr>
            <a:r>
              <a:rPr lang="en-US" sz="1200" b="0" i="0" u="none" strike="noStrike" cap="none" baseline="0" dirty="0">
                <a:solidFill>
                  <a:schemeClr val="dk1"/>
                </a:solidFill>
                <a:latin typeface="Calibri"/>
                <a:ea typeface="Calibri"/>
                <a:cs typeface="Calibri"/>
                <a:sym typeface="Calibri"/>
              </a:rPr>
              <a:t>Institutional (education, health, legal system, housing, labor)</a:t>
            </a:r>
          </a:p>
          <a:p>
            <a:pPr marL="0" marR="0" lvl="0" indent="0" algn="l" rtl="0">
              <a:spcBef>
                <a:spcPts val="0"/>
              </a:spcBef>
              <a:buSzPct val="25000"/>
              <a:buNone/>
            </a:pPr>
            <a:r>
              <a:rPr lang="en-US" sz="1200" b="0" i="0" u="none" strike="noStrike" cap="none" baseline="0" dirty="0">
                <a:solidFill>
                  <a:schemeClr val="dk1"/>
                </a:solidFill>
                <a:latin typeface="Calibri"/>
                <a:ea typeface="Calibri"/>
                <a:cs typeface="Calibri"/>
                <a:sym typeface="Calibri"/>
              </a:rPr>
              <a:t>Cultural (values, beliefs, philosophy, arts, aesthetics, ideologies)</a:t>
            </a:r>
          </a:p>
          <a:p>
            <a:pPr marL="0" marR="0" lvl="0" indent="0" algn="l" rtl="0">
              <a:spcBef>
                <a:spcPts val="0"/>
              </a:spcBef>
              <a:buNone/>
            </a:pPr>
            <a:endParaRPr sz="1200" b="0" i="0" u="none" strike="noStrike" cap="none" baseline="0" dirty="0">
              <a:solidFill>
                <a:schemeClr val="dk1"/>
              </a:solidFill>
              <a:latin typeface="Calibri"/>
              <a:ea typeface="Calibri"/>
              <a:cs typeface="Calibri"/>
              <a:sym typeface="Calibri"/>
            </a:endParaRPr>
          </a:p>
        </p:txBody>
      </p:sp>
      <p:sp>
        <p:nvSpPr>
          <p:cNvPr id="175" name="Shape 175"/>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rmAutofit/>
          </a:bodyPr>
          <a:lstStyle/>
          <a:p>
            <a:pPr marL="0" marR="0" lvl="0" indent="0" algn="r" rtl="0">
              <a:spcBef>
                <a:spcPts val="0"/>
              </a:spcBef>
              <a:buSzPct val="25000"/>
              <a:buNone/>
            </a:pPr>
            <a:r>
              <a:rPr lang="en-US"/>
              <a:t> </a:t>
            </a:r>
          </a:p>
        </p:txBody>
      </p:sp>
    </p:spTree>
    <p:extLst>
      <p:ext uri="{BB962C8B-B14F-4D97-AF65-F5344CB8AC3E}">
        <p14:creationId xmlns:p14="http://schemas.microsoft.com/office/powerpoint/2010/main" val="14890634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Shape 17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74" name="Shape 174"/>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rmAutofit/>
          </a:bodyPr>
          <a:lstStyle/>
          <a:p>
            <a:pPr marL="0" marR="0" lvl="0" indent="0" algn="l" rtl="0">
              <a:spcBef>
                <a:spcPts val="0"/>
              </a:spcBef>
              <a:buSzPct val="25000"/>
              <a:buNone/>
            </a:pPr>
            <a:r>
              <a:rPr lang="en-US" sz="1200" b="0" i="0" u="none" strike="noStrike" cap="none" baseline="0">
                <a:solidFill>
                  <a:schemeClr val="dk1"/>
                </a:solidFill>
                <a:latin typeface="Calibri"/>
                <a:ea typeface="Calibri"/>
                <a:cs typeface="Calibri"/>
                <a:sym typeface="Calibri"/>
              </a:rPr>
              <a:t>This system affects individuals, institutions and informs our culture. Again, we’ll get into more of this with the article we’re going to read, but I want to see if we can name some examples.</a:t>
            </a:r>
          </a:p>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a:p>
            <a:pPr marL="0" marR="0" lvl="0" indent="0" algn="l" rtl="0">
              <a:spcBef>
                <a:spcPts val="0"/>
              </a:spcBef>
              <a:buSzPct val="25000"/>
              <a:buNone/>
            </a:pPr>
            <a:r>
              <a:rPr lang="en-US" sz="1200" b="0" i="0" u="none" strike="noStrike" cap="none" baseline="0">
                <a:solidFill>
                  <a:schemeClr val="dk1"/>
                </a:solidFill>
                <a:latin typeface="Calibri"/>
                <a:ea typeface="Calibri"/>
                <a:cs typeface="Calibri"/>
                <a:sym typeface="Calibri"/>
              </a:rPr>
              <a:t>Individual: getting a job, friend groups, hair, clothing</a:t>
            </a:r>
          </a:p>
          <a:p>
            <a:pPr marL="0" marR="0" lvl="0" indent="0" algn="l" rtl="0">
              <a:spcBef>
                <a:spcPts val="0"/>
              </a:spcBef>
              <a:buSzPct val="25000"/>
              <a:buNone/>
            </a:pPr>
            <a:r>
              <a:rPr lang="en-US" sz="1200" b="0" i="0" u="none" strike="noStrike" cap="none" baseline="0">
                <a:solidFill>
                  <a:schemeClr val="dk1"/>
                </a:solidFill>
                <a:latin typeface="Calibri"/>
                <a:ea typeface="Calibri"/>
                <a:cs typeface="Calibri"/>
                <a:sym typeface="Calibri"/>
              </a:rPr>
              <a:t>Institutional: healthcare, education, criminal justice system, employment</a:t>
            </a:r>
          </a:p>
          <a:p>
            <a:pPr marL="0" marR="0" lvl="0" indent="0" algn="l" rtl="0">
              <a:spcBef>
                <a:spcPts val="0"/>
              </a:spcBef>
              <a:buSzPct val="25000"/>
              <a:buNone/>
            </a:pPr>
            <a:r>
              <a:rPr lang="en-US" sz="1200" b="0" i="0" u="none" strike="noStrike" cap="none" baseline="0">
                <a:solidFill>
                  <a:schemeClr val="dk1"/>
                </a:solidFill>
                <a:latin typeface="Calibri"/>
                <a:ea typeface="Calibri"/>
                <a:cs typeface="Calibri"/>
                <a:sym typeface="Calibri"/>
              </a:rPr>
              <a:t>Cultural: aethetics, art, language, competencies</a:t>
            </a:r>
          </a:p>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a:p>
            <a:pPr marL="0" marR="0" lvl="0" indent="0" algn="l" rtl="0">
              <a:spcBef>
                <a:spcPts val="0"/>
              </a:spcBef>
              <a:buSzPct val="25000"/>
              <a:buNone/>
            </a:pPr>
            <a:r>
              <a:rPr lang="en-US" sz="1200" b="0" i="0" u="none" strike="noStrike" cap="none" baseline="0">
                <a:solidFill>
                  <a:schemeClr val="dk1"/>
                </a:solidFill>
                <a:latin typeface="Calibri"/>
                <a:ea typeface="Calibri"/>
                <a:cs typeface="Calibri"/>
                <a:sym typeface="Calibri"/>
              </a:rPr>
              <a:t>11:31 Jaime-Jin</a:t>
            </a:r>
          </a:p>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a:p>
            <a:pPr marL="0" marR="0" lvl="0" indent="0" algn="l" rtl="0">
              <a:spcBef>
                <a:spcPts val="0"/>
              </a:spcBef>
              <a:buSzPct val="25000"/>
              <a:buNone/>
            </a:pPr>
            <a:r>
              <a:rPr lang="en-US" sz="1200" b="0" i="0" u="none" strike="noStrike" cap="none" baseline="0">
                <a:solidFill>
                  <a:schemeClr val="dk1"/>
                </a:solidFill>
                <a:latin typeface="Calibri"/>
                <a:ea typeface="Calibri"/>
                <a:cs typeface="Calibri"/>
                <a:sym typeface="Calibri"/>
              </a:rPr>
              <a:t>Racism manifests itself in many forms. Let’s learn some vocabulary because this is on the of the tools we want to give you (define, give examples, ask for examples). </a:t>
            </a:r>
          </a:p>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a:p>
            <a:pPr marL="0" marR="0" lvl="0" indent="0" algn="l" rtl="0">
              <a:spcBef>
                <a:spcPts val="0"/>
              </a:spcBef>
              <a:buSzPct val="25000"/>
              <a:buNone/>
            </a:pPr>
            <a:r>
              <a:rPr lang="en-US" sz="1200" b="0" i="0" u="none" strike="noStrike" cap="none" baseline="0">
                <a:solidFill>
                  <a:schemeClr val="dk1"/>
                </a:solidFill>
                <a:latin typeface="Calibri"/>
                <a:ea typeface="Calibri"/>
                <a:cs typeface="Calibri"/>
                <a:sym typeface="Calibri"/>
              </a:rPr>
              <a:t>Racism shapes individual, institutional and cultural experience. (call out examples)</a:t>
            </a:r>
          </a:p>
          <a:p>
            <a:pPr marL="0" marR="0" lvl="0" indent="0" algn="l" rtl="0">
              <a:spcBef>
                <a:spcPts val="0"/>
              </a:spcBef>
              <a:buSzPct val="25000"/>
              <a:buNone/>
            </a:pPr>
            <a:r>
              <a:rPr lang="en-US" sz="1200" b="0" i="0" u="none" strike="noStrike" cap="none" baseline="0">
                <a:solidFill>
                  <a:schemeClr val="dk1"/>
                </a:solidFill>
                <a:latin typeface="Calibri"/>
                <a:ea typeface="Calibri"/>
                <a:cs typeface="Calibri"/>
                <a:sym typeface="Calibri"/>
              </a:rPr>
              <a:t>Individual (attitudes, behaviors, socialization, self-interest)</a:t>
            </a:r>
          </a:p>
          <a:p>
            <a:pPr marL="0" marR="0" lvl="0" indent="0" algn="l" rtl="0">
              <a:spcBef>
                <a:spcPts val="0"/>
              </a:spcBef>
              <a:buSzPct val="25000"/>
              <a:buNone/>
            </a:pPr>
            <a:r>
              <a:rPr lang="en-US" sz="1200" b="0" i="0" u="none" strike="noStrike" cap="none" baseline="0">
                <a:solidFill>
                  <a:schemeClr val="dk1"/>
                </a:solidFill>
                <a:latin typeface="Calibri"/>
                <a:ea typeface="Calibri"/>
                <a:cs typeface="Calibri"/>
                <a:sym typeface="Calibri"/>
              </a:rPr>
              <a:t>Institutional (education, health, legal system, housing, labor)</a:t>
            </a:r>
          </a:p>
          <a:p>
            <a:pPr marL="0" marR="0" lvl="0" indent="0" algn="l" rtl="0">
              <a:spcBef>
                <a:spcPts val="0"/>
              </a:spcBef>
              <a:buSzPct val="25000"/>
              <a:buNone/>
            </a:pPr>
            <a:r>
              <a:rPr lang="en-US" sz="1200" b="0" i="0" u="none" strike="noStrike" cap="none" baseline="0">
                <a:solidFill>
                  <a:schemeClr val="dk1"/>
                </a:solidFill>
                <a:latin typeface="Calibri"/>
                <a:ea typeface="Calibri"/>
                <a:cs typeface="Calibri"/>
                <a:sym typeface="Calibri"/>
              </a:rPr>
              <a:t>Cultural (values, beliefs, philosophy, arts, aesthetics, ideologies)</a:t>
            </a:r>
          </a:p>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175" name="Shape 175"/>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rmAutofit/>
          </a:bodyPr>
          <a:lstStyle/>
          <a:p>
            <a:pPr marL="0" marR="0" lvl="0" indent="0" algn="r" rtl="0">
              <a:spcBef>
                <a:spcPts val="0"/>
              </a:spcBef>
              <a:buSzPct val="25000"/>
              <a:buNone/>
            </a:pPr>
            <a:r>
              <a:rPr lang="en-US"/>
              <a:t> </a:t>
            </a:r>
          </a:p>
        </p:txBody>
      </p:sp>
    </p:spTree>
    <p:extLst>
      <p:ext uri="{BB962C8B-B14F-4D97-AF65-F5344CB8AC3E}">
        <p14:creationId xmlns:p14="http://schemas.microsoft.com/office/powerpoint/2010/main" val="14438054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Shape 17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74" name="Shape 174"/>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rmAutofit/>
          </a:bodyPr>
          <a:lstStyle/>
          <a:p>
            <a:pPr marL="0" marR="0" lvl="0" indent="0" algn="l" rtl="0">
              <a:spcBef>
                <a:spcPts val="0"/>
              </a:spcBef>
              <a:buSzPct val="25000"/>
              <a:buNone/>
            </a:pPr>
            <a:r>
              <a:rPr lang="en-US" sz="1200" b="0" i="0" u="none" strike="noStrike" cap="none" baseline="0">
                <a:solidFill>
                  <a:schemeClr val="dk1"/>
                </a:solidFill>
                <a:latin typeface="Calibri"/>
                <a:ea typeface="Calibri"/>
                <a:cs typeface="Calibri"/>
                <a:sym typeface="Calibri"/>
              </a:rPr>
              <a:t>This system affects individuals, institutions and informs our culture. Again, we’ll get into more of this with the article we’re going to read, but I want to see if we can name some examples.</a:t>
            </a:r>
          </a:p>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a:p>
            <a:pPr marL="0" marR="0" lvl="0" indent="0" algn="l" rtl="0">
              <a:spcBef>
                <a:spcPts val="0"/>
              </a:spcBef>
              <a:buSzPct val="25000"/>
              <a:buNone/>
            </a:pPr>
            <a:r>
              <a:rPr lang="en-US" sz="1200" b="0" i="0" u="none" strike="noStrike" cap="none" baseline="0">
                <a:solidFill>
                  <a:schemeClr val="dk1"/>
                </a:solidFill>
                <a:latin typeface="Calibri"/>
                <a:ea typeface="Calibri"/>
                <a:cs typeface="Calibri"/>
                <a:sym typeface="Calibri"/>
              </a:rPr>
              <a:t>Individual: getting a job, friend groups, hair, clothing</a:t>
            </a:r>
          </a:p>
          <a:p>
            <a:pPr marL="0" marR="0" lvl="0" indent="0" algn="l" rtl="0">
              <a:spcBef>
                <a:spcPts val="0"/>
              </a:spcBef>
              <a:buSzPct val="25000"/>
              <a:buNone/>
            </a:pPr>
            <a:r>
              <a:rPr lang="en-US" sz="1200" b="0" i="0" u="none" strike="noStrike" cap="none" baseline="0">
                <a:solidFill>
                  <a:schemeClr val="dk1"/>
                </a:solidFill>
                <a:latin typeface="Calibri"/>
                <a:ea typeface="Calibri"/>
                <a:cs typeface="Calibri"/>
                <a:sym typeface="Calibri"/>
              </a:rPr>
              <a:t>Institutional: healthcare, education, criminal justice system, employment</a:t>
            </a:r>
          </a:p>
          <a:p>
            <a:pPr marL="0" marR="0" lvl="0" indent="0" algn="l" rtl="0">
              <a:spcBef>
                <a:spcPts val="0"/>
              </a:spcBef>
              <a:buSzPct val="25000"/>
              <a:buNone/>
            </a:pPr>
            <a:r>
              <a:rPr lang="en-US" sz="1200" b="0" i="0" u="none" strike="noStrike" cap="none" baseline="0">
                <a:solidFill>
                  <a:schemeClr val="dk1"/>
                </a:solidFill>
                <a:latin typeface="Calibri"/>
                <a:ea typeface="Calibri"/>
                <a:cs typeface="Calibri"/>
                <a:sym typeface="Calibri"/>
              </a:rPr>
              <a:t>Cultural: aethetics, art, language, competencies</a:t>
            </a:r>
          </a:p>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a:p>
            <a:pPr marL="0" marR="0" lvl="0" indent="0" algn="l" rtl="0">
              <a:spcBef>
                <a:spcPts val="0"/>
              </a:spcBef>
              <a:buSzPct val="25000"/>
              <a:buNone/>
            </a:pPr>
            <a:r>
              <a:rPr lang="en-US" sz="1200" b="0" i="0" u="none" strike="noStrike" cap="none" baseline="0">
                <a:solidFill>
                  <a:schemeClr val="dk1"/>
                </a:solidFill>
                <a:latin typeface="Calibri"/>
                <a:ea typeface="Calibri"/>
                <a:cs typeface="Calibri"/>
                <a:sym typeface="Calibri"/>
              </a:rPr>
              <a:t>11:31 Jaime-Jin</a:t>
            </a:r>
          </a:p>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a:p>
            <a:pPr marL="0" marR="0" lvl="0" indent="0" algn="l" rtl="0">
              <a:spcBef>
                <a:spcPts val="0"/>
              </a:spcBef>
              <a:buSzPct val="25000"/>
              <a:buNone/>
            </a:pPr>
            <a:r>
              <a:rPr lang="en-US" sz="1200" b="0" i="0" u="none" strike="noStrike" cap="none" baseline="0">
                <a:solidFill>
                  <a:schemeClr val="dk1"/>
                </a:solidFill>
                <a:latin typeface="Calibri"/>
                <a:ea typeface="Calibri"/>
                <a:cs typeface="Calibri"/>
                <a:sym typeface="Calibri"/>
              </a:rPr>
              <a:t>Racism manifests itself in many forms. Let’s learn some vocabulary because this is on the of the tools we want to give you (define, give examples, ask for examples). </a:t>
            </a:r>
          </a:p>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a:p>
            <a:pPr marL="0" marR="0" lvl="0" indent="0" algn="l" rtl="0">
              <a:spcBef>
                <a:spcPts val="0"/>
              </a:spcBef>
              <a:buSzPct val="25000"/>
              <a:buNone/>
            </a:pPr>
            <a:r>
              <a:rPr lang="en-US" sz="1200" b="0" i="0" u="none" strike="noStrike" cap="none" baseline="0">
                <a:solidFill>
                  <a:schemeClr val="dk1"/>
                </a:solidFill>
                <a:latin typeface="Calibri"/>
                <a:ea typeface="Calibri"/>
                <a:cs typeface="Calibri"/>
                <a:sym typeface="Calibri"/>
              </a:rPr>
              <a:t>Racism shapes individual, institutional and cultural experience. (call out examples)</a:t>
            </a:r>
          </a:p>
          <a:p>
            <a:pPr marL="0" marR="0" lvl="0" indent="0" algn="l" rtl="0">
              <a:spcBef>
                <a:spcPts val="0"/>
              </a:spcBef>
              <a:buSzPct val="25000"/>
              <a:buNone/>
            </a:pPr>
            <a:r>
              <a:rPr lang="en-US" sz="1200" b="0" i="0" u="none" strike="noStrike" cap="none" baseline="0">
                <a:solidFill>
                  <a:schemeClr val="dk1"/>
                </a:solidFill>
                <a:latin typeface="Calibri"/>
                <a:ea typeface="Calibri"/>
                <a:cs typeface="Calibri"/>
                <a:sym typeface="Calibri"/>
              </a:rPr>
              <a:t>Individual (attitudes, behaviors, socialization, self-interest)</a:t>
            </a:r>
          </a:p>
          <a:p>
            <a:pPr marL="0" marR="0" lvl="0" indent="0" algn="l" rtl="0">
              <a:spcBef>
                <a:spcPts val="0"/>
              </a:spcBef>
              <a:buSzPct val="25000"/>
              <a:buNone/>
            </a:pPr>
            <a:r>
              <a:rPr lang="en-US" sz="1200" b="0" i="0" u="none" strike="noStrike" cap="none" baseline="0">
                <a:solidFill>
                  <a:schemeClr val="dk1"/>
                </a:solidFill>
                <a:latin typeface="Calibri"/>
                <a:ea typeface="Calibri"/>
                <a:cs typeface="Calibri"/>
                <a:sym typeface="Calibri"/>
              </a:rPr>
              <a:t>Institutional (education, health, legal system, housing, labor)</a:t>
            </a:r>
          </a:p>
          <a:p>
            <a:pPr marL="0" marR="0" lvl="0" indent="0" algn="l" rtl="0">
              <a:spcBef>
                <a:spcPts val="0"/>
              </a:spcBef>
              <a:buSzPct val="25000"/>
              <a:buNone/>
            </a:pPr>
            <a:r>
              <a:rPr lang="en-US" sz="1200" b="0" i="0" u="none" strike="noStrike" cap="none" baseline="0">
                <a:solidFill>
                  <a:schemeClr val="dk1"/>
                </a:solidFill>
                <a:latin typeface="Calibri"/>
                <a:ea typeface="Calibri"/>
                <a:cs typeface="Calibri"/>
                <a:sym typeface="Calibri"/>
              </a:rPr>
              <a:t>Cultural (values, beliefs, philosophy, arts, aesthetics, ideologies)</a:t>
            </a:r>
          </a:p>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175" name="Shape 175"/>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rmAutofit/>
          </a:bodyPr>
          <a:lstStyle/>
          <a:p>
            <a:pPr marL="0" marR="0" lvl="0" indent="0" algn="r" rtl="0">
              <a:spcBef>
                <a:spcPts val="0"/>
              </a:spcBef>
              <a:buSzPct val="25000"/>
              <a:buNone/>
            </a:pPr>
            <a:r>
              <a:rPr lang="en-US"/>
              <a:t> </a:t>
            </a:r>
          </a:p>
        </p:txBody>
      </p:sp>
    </p:spTree>
    <p:extLst>
      <p:ext uri="{BB962C8B-B14F-4D97-AF65-F5344CB8AC3E}">
        <p14:creationId xmlns:p14="http://schemas.microsoft.com/office/powerpoint/2010/main" val="15442512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spcBef>
                <a:spcPts val="1200"/>
              </a:spcBef>
              <a:spcAft>
                <a:spcPts val="1200"/>
              </a:spcAft>
            </a:pPr>
            <a:r>
              <a:rPr lang="en-US" dirty="0"/>
              <a:t>1) </a:t>
            </a:r>
            <a:r>
              <a:rPr lang="en-US" sz="1800" b="0" i="0" u="none" strike="noStrike" dirty="0">
                <a:solidFill>
                  <a:srgbClr val="333333"/>
                </a:solidFill>
                <a:effectLst/>
                <a:latin typeface="Arial" panose="020B0604020202020204" pitchFamily="34" charset="0"/>
              </a:rPr>
              <a:t>In addition to understanding and correcting our implicit bias, we must also look outward to examine how our systems and structures advantage some groups and disadvantage others. Our systems and environments -- from schools to workplaces to communities -- have been impacted by and have contributed to forms of systemic oppression</a:t>
            </a:r>
            <a:endParaRPr lang="en-US" b="0" dirty="0">
              <a:effectLst/>
            </a:endParaRPr>
          </a:p>
          <a:p>
            <a:br>
              <a:rPr lang="en-US" dirty="0"/>
            </a:br>
            <a:endParaRPr lang="en-US" dirty="0"/>
          </a:p>
          <a:p>
            <a:pPr rtl="0">
              <a:spcBef>
                <a:spcPts val="1200"/>
              </a:spcBef>
              <a:spcAft>
                <a:spcPts val="1200"/>
              </a:spcAft>
            </a:pPr>
            <a:r>
              <a:rPr lang="en-US" dirty="0"/>
              <a:t>2)Equity - </a:t>
            </a:r>
            <a:r>
              <a:rPr lang="en-US" sz="1800" b="0" i="0" u="none" strike="noStrike" dirty="0">
                <a:solidFill>
                  <a:srgbClr val="333333"/>
                </a:solidFill>
                <a:effectLst/>
                <a:latin typeface="Arial" panose="020B0604020202020204" pitchFamily="34" charset="0"/>
              </a:rPr>
              <a:t>Equity is when everyone gets what they need in order to have access, opportunities, and a fair chance to succeed. Equity recognizes that the idea of equality (“the same for everyone”) may not address widespread disparities and individual circumstances where individualized solutions are necessary</a:t>
            </a:r>
            <a:endParaRPr lang="en-US" b="0" dirty="0">
              <a:effectLst/>
            </a:endParaRPr>
          </a:p>
          <a:p>
            <a:br>
              <a:rPr lang="en-US" dirty="0"/>
            </a:br>
            <a:endParaRPr lang="en-US" dirty="0"/>
          </a:p>
        </p:txBody>
      </p:sp>
      <p:sp>
        <p:nvSpPr>
          <p:cNvPr id="4" name="Slide Number Placeholder 3"/>
          <p:cNvSpPr>
            <a:spLocks noGrp="1"/>
          </p:cNvSpPr>
          <p:nvPr>
            <p:ph type="sldNum" sz="quarter" idx="5"/>
          </p:nvPr>
        </p:nvSpPr>
        <p:spPr/>
        <p:txBody>
          <a:bodyPr/>
          <a:lstStyle/>
          <a:p>
            <a:fld id="{72CCBFEC-4F06-4966-A758-3C48420EC766}" type="slidenum">
              <a:rPr lang="en-US" smtClean="0"/>
              <a:t>17</a:t>
            </a:fld>
            <a:endParaRPr lang="en-US"/>
          </a:p>
        </p:txBody>
      </p:sp>
    </p:spTree>
    <p:extLst>
      <p:ext uri="{BB962C8B-B14F-4D97-AF65-F5344CB8AC3E}">
        <p14:creationId xmlns:p14="http://schemas.microsoft.com/office/powerpoint/2010/main" val="29736816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spcBef>
                <a:spcPts val="0"/>
              </a:spcBef>
              <a:spcAft>
                <a:spcPts val="0"/>
              </a:spcAft>
            </a:pPr>
            <a:endParaRPr lang="en-US" dirty="0"/>
          </a:p>
        </p:txBody>
      </p:sp>
      <p:sp>
        <p:nvSpPr>
          <p:cNvPr id="4" name="Slide Number Placeholder 3"/>
          <p:cNvSpPr>
            <a:spLocks noGrp="1"/>
          </p:cNvSpPr>
          <p:nvPr>
            <p:ph type="sldNum" sz="quarter" idx="5"/>
          </p:nvPr>
        </p:nvSpPr>
        <p:spPr/>
        <p:txBody>
          <a:bodyPr/>
          <a:lstStyle/>
          <a:p>
            <a:fld id="{72CCBFEC-4F06-4966-A758-3C48420EC766}" type="slidenum">
              <a:rPr lang="en-US" smtClean="0"/>
              <a:t>19</a:t>
            </a:fld>
            <a:endParaRPr lang="en-US"/>
          </a:p>
        </p:txBody>
      </p:sp>
    </p:spTree>
    <p:extLst>
      <p:ext uri="{BB962C8B-B14F-4D97-AF65-F5344CB8AC3E}">
        <p14:creationId xmlns:p14="http://schemas.microsoft.com/office/powerpoint/2010/main" val="21155451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8702526-63C5-4F7A-82CE-AE325390B02B}" type="datetimeFigureOut">
              <a:rPr lang="en-US" smtClean="0"/>
              <a:t>10/19/2020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8E5973-3103-4278-94EA-04F22C41AB66}" type="slidenum">
              <a:rPr lang="en-US" smtClean="0"/>
              <a:t>‹#›</a:t>
            </a:fld>
            <a:endParaRPr lang="en-US"/>
          </a:p>
        </p:txBody>
      </p:sp>
    </p:spTree>
    <p:extLst>
      <p:ext uri="{BB962C8B-B14F-4D97-AF65-F5344CB8AC3E}">
        <p14:creationId xmlns:p14="http://schemas.microsoft.com/office/powerpoint/2010/main" val="40837102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8702526-63C5-4F7A-82CE-AE325390B02B}" type="datetimeFigureOut">
              <a:rPr lang="en-US" smtClean="0"/>
              <a:t>10/19/2020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8E5973-3103-4278-94EA-04F22C41AB66}" type="slidenum">
              <a:rPr lang="en-US" smtClean="0"/>
              <a:t>‹#›</a:t>
            </a:fld>
            <a:endParaRPr lang="en-US"/>
          </a:p>
        </p:txBody>
      </p:sp>
    </p:spTree>
    <p:extLst>
      <p:ext uri="{BB962C8B-B14F-4D97-AF65-F5344CB8AC3E}">
        <p14:creationId xmlns:p14="http://schemas.microsoft.com/office/powerpoint/2010/main" val="37094676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8702526-63C5-4F7A-82CE-AE325390B02B}" type="datetimeFigureOut">
              <a:rPr lang="en-US" smtClean="0"/>
              <a:t>10/19/2020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8E5973-3103-4278-94EA-04F22C41AB66}"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3459497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8702526-63C5-4F7A-82CE-AE325390B02B}" type="datetimeFigureOut">
              <a:rPr lang="en-US" smtClean="0"/>
              <a:t>10/19/2020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8E5973-3103-4278-94EA-04F22C41AB66}" type="slidenum">
              <a:rPr lang="en-US" smtClean="0"/>
              <a:t>‹#›</a:t>
            </a:fld>
            <a:endParaRPr lang="en-US"/>
          </a:p>
        </p:txBody>
      </p:sp>
    </p:spTree>
    <p:extLst>
      <p:ext uri="{BB962C8B-B14F-4D97-AF65-F5344CB8AC3E}">
        <p14:creationId xmlns:p14="http://schemas.microsoft.com/office/powerpoint/2010/main" val="22438348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8702526-63C5-4F7A-82CE-AE325390B02B}" type="datetimeFigureOut">
              <a:rPr lang="en-US" smtClean="0"/>
              <a:t>10/19/2020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8E5973-3103-4278-94EA-04F22C41AB66}"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810288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8702526-63C5-4F7A-82CE-AE325390B02B}" type="datetimeFigureOut">
              <a:rPr lang="en-US" smtClean="0"/>
              <a:t>10/19/2020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8E5973-3103-4278-94EA-04F22C41AB66}" type="slidenum">
              <a:rPr lang="en-US" smtClean="0"/>
              <a:t>‹#›</a:t>
            </a:fld>
            <a:endParaRPr lang="en-US"/>
          </a:p>
        </p:txBody>
      </p:sp>
    </p:spTree>
    <p:extLst>
      <p:ext uri="{BB962C8B-B14F-4D97-AF65-F5344CB8AC3E}">
        <p14:creationId xmlns:p14="http://schemas.microsoft.com/office/powerpoint/2010/main" val="14315095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8702526-63C5-4F7A-82CE-AE325390B02B}" type="datetimeFigureOut">
              <a:rPr lang="en-US" smtClean="0"/>
              <a:t>10/19/2020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8E5973-3103-4278-94EA-04F22C41AB66}" type="slidenum">
              <a:rPr lang="en-US" smtClean="0"/>
              <a:t>‹#›</a:t>
            </a:fld>
            <a:endParaRPr lang="en-US"/>
          </a:p>
        </p:txBody>
      </p:sp>
    </p:spTree>
    <p:extLst>
      <p:ext uri="{BB962C8B-B14F-4D97-AF65-F5344CB8AC3E}">
        <p14:creationId xmlns:p14="http://schemas.microsoft.com/office/powerpoint/2010/main" val="35809986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8702526-63C5-4F7A-82CE-AE325390B02B}" type="datetimeFigureOut">
              <a:rPr lang="en-US" smtClean="0"/>
              <a:t>10/19/2020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8E5973-3103-4278-94EA-04F22C41AB66}" type="slidenum">
              <a:rPr lang="en-US" smtClean="0"/>
              <a:t>‹#›</a:t>
            </a:fld>
            <a:endParaRPr lang="en-US"/>
          </a:p>
        </p:txBody>
      </p:sp>
    </p:spTree>
    <p:extLst>
      <p:ext uri="{BB962C8B-B14F-4D97-AF65-F5344CB8AC3E}">
        <p14:creationId xmlns:p14="http://schemas.microsoft.com/office/powerpoint/2010/main" val="2108264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8702526-63C5-4F7A-82CE-AE325390B02B}" type="datetimeFigureOut">
              <a:rPr lang="en-US" smtClean="0"/>
              <a:t>10/19/2020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8E5973-3103-4278-94EA-04F22C41AB66}" type="slidenum">
              <a:rPr lang="en-US" smtClean="0"/>
              <a:t>‹#›</a:t>
            </a:fld>
            <a:endParaRPr lang="en-US"/>
          </a:p>
        </p:txBody>
      </p:sp>
    </p:spTree>
    <p:extLst>
      <p:ext uri="{BB962C8B-B14F-4D97-AF65-F5344CB8AC3E}">
        <p14:creationId xmlns:p14="http://schemas.microsoft.com/office/powerpoint/2010/main" val="3509736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8702526-63C5-4F7A-82CE-AE325390B02B}" type="datetimeFigureOut">
              <a:rPr lang="en-US" smtClean="0"/>
              <a:t>10/19/2020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8E5973-3103-4278-94EA-04F22C41AB66}" type="slidenum">
              <a:rPr lang="en-US" smtClean="0"/>
              <a:t>‹#›</a:t>
            </a:fld>
            <a:endParaRPr lang="en-US"/>
          </a:p>
        </p:txBody>
      </p:sp>
    </p:spTree>
    <p:extLst>
      <p:ext uri="{BB962C8B-B14F-4D97-AF65-F5344CB8AC3E}">
        <p14:creationId xmlns:p14="http://schemas.microsoft.com/office/powerpoint/2010/main" val="15439517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8702526-63C5-4F7A-82CE-AE325390B02B}" type="datetimeFigureOut">
              <a:rPr lang="en-US" smtClean="0"/>
              <a:t>10/19/2020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8E5973-3103-4278-94EA-04F22C41AB66}" type="slidenum">
              <a:rPr lang="en-US" smtClean="0"/>
              <a:t>‹#›</a:t>
            </a:fld>
            <a:endParaRPr lang="en-US"/>
          </a:p>
        </p:txBody>
      </p:sp>
    </p:spTree>
    <p:extLst>
      <p:ext uri="{BB962C8B-B14F-4D97-AF65-F5344CB8AC3E}">
        <p14:creationId xmlns:p14="http://schemas.microsoft.com/office/powerpoint/2010/main" val="1488088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8702526-63C5-4F7A-82CE-AE325390B02B}" type="datetimeFigureOut">
              <a:rPr lang="en-US" smtClean="0"/>
              <a:t>10/19/2020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8E5973-3103-4278-94EA-04F22C41AB66}" type="slidenum">
              <a:rPr lang="en-US" smtClean="0"/>
              <a:t>‹#›</a:t>
            </a:fld>
            <a:endParaRPr lang="en-US"/>
          </a:p>
        </p:txBody>
      </p:sp>
    </p:spTree>
    <p:extLst>
      <p:ext uri="{BB962C8B-B14F-4D97-AF65-F5344CB8AC3E}">
        <p14:creationId xmlns:p14="http://schemas.microsoft.com/office/powerpoint/2010/main" val="2480536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8702526-63C5-4F7A-82CE-AE325390B02B}" type="datetimeFigureOut">
              <a:rPr lang="en-US" smtClean="0"/>
              <a:t>10/19/2020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8E5973-3103-4278-94EA-04F22C41AB66}" type="slidenum">
              <a:rPr lang="en-US" smtClean="0"/>
              <a:t>‹#›</a:t>
            </a:fld>
            <a:endParaRPr lang="en-US"/>
          </a:p>
        </p:txBody>
      </p:sp>
    </p:spTree>
    <p:extLst>
      <p:ext uri="{BB962C8B-B14F-4D97-AF65-F5344CB8AC3E}">
        <p14:creationId xmlns:p14="http://schemas.microsoft.com/office/powerpoint/2010/main" val="27195514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702526-63C5-4F7A-82CE-AE325390B02B}" type="datetimeFigureOut">
              <a:rPr lang="en-US" smtClean="0"/>
              <a:t>10/19/2020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8E5973-3103-4278-94EA-04F22C41AB66}" type="slidenum">
              <a:rPr lang="en-US" smtClean="0"/>
              <a:t>‹#›</a:t>
            </a:fld>
            <a:endParaRPr lang="en-US"/>
          </a:p>
        </p:txBody>
      </p:sp>
    </p:spTree>
    <p:extLst>
      <p:ext uri="{BB962C8B-B14F-4D97-AF65-F5344CB8AC3E}">
        <p14:creationId xmlns:p14="http://schemas.microsoft.com/office/powerpoint/2010/main" val="35663501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8702526-63C5-4F7A-82CE-AE325390B02B}" type="datetimeFigureOut">
              <a:rPr lang="en-US" smtClean="0"/>
              <a:t>10/19/2020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8E5973-3103-4278-94EA-04F22C41AB66}" type="slidenum">
              <a:rPr lang="en-US" smtClean="0"/>
              <a:t>‹#›</a:t>
            </a:fld>
            <a:endParaRPr lang="en-US"/>
          </a:p>
        </p:txBody>
      </p:sp>
    </p:spTree>
    <p:extLst>
      <p:ext uri="{BB962C8B-B14F-4D97-AF65-F5344CB8AC3E}">
        <p14:creationId xmlns:p14="http://schemas.microsoft.com/office/powerpoint/2010/main" val="130399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8702526-63C5-4F7A-82CE-AE325390B02B}" type="datetimeFigureOut">
              <a:rPr lang="en-US" smtClean="0"/>
              <a:t>10/19/2020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8E5973-3103-4278-94EA-04F22C41AB66}" type="slidenum">
              <a:rPr lang="en-US" smtClean="0"/>
              <a:t>‹#›</a:t>
            </a:fld>
            <a:endParaRPr lang="en-US"/>
          </a:p>
        </p:txBody>
      </p:sp>
    </p:spTree>
    <p:extLst>
      <p:ext uri="{BB962C8B-B14F-4D97-AF65-F5344CB8AC3E}">
        <p14:creationId xmlns:p14="http://schemas.microsoft.com/office/powerpoint/2010/main" val="27348349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8702526-63C5-4F7A-82CE-AE325390B02B}" type="datetimeFigureOut">
              <a:rPr lang="en-US" smtClean="0"/>
              <a:t>10/19/2020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048E5973-3103-4278-94EA-04F22C41AB66}" type="slidenum">
              <a:rPr lang="en-US" smtClean="0"/>
              <a:t>‹#›</a:t>
            </a:fld>
            <a:endParaRPr lang="en-US"/>
          </a:p>
        </p:txBody>
      </p:sp>
    </p:spTree>
    <p:extLst>
      <p:ext uri="{BB962C8B-B14F-4D97-AF65-F5344CB8AC3E}">
        <p14:creationId xmlns:p14="http://schemas.microsoft.com/office/powerpoint/2010/main" val="1205975554"/>
      </p:ext>
    </p:extLst>
  </p:cSld>
  <p:clrMap bg1="lt1" tx1="dk1" bg2="lt2" tx2="dk2" accent1="accent1" accent2="accent2" accent3="accent3" accent4="accent4" accent5="accent5" accent6="accent6" hlink="hlink" folHlink="folHlink"/>
  <p:sldLayoutIdLst>
    <p:sldLayoutId id="2147484065" r:id="rId1"/>
    <p:sldLayoutId id="2147484066" r:id="rId2"/>
    <p:sldLayoutId id="2147484067" r:id="rId3"/>
    <p:sldLayoutId id="2147484068" r:id="rId4"/>
    <p:sldLayoutId id="2147484069" r:id="rId5"/>
    <p:sldLayoutId id="2147484070" r:id="rId6"/>
    <p:sldLayoutId id="2147484071" r:id="rId7"/>
    <p:sldLayoutId id="2147484072" r:id="rId8"/>
    <p:sldLayoutId id="2147484073" r:id="rId9"/>
    <p:sldLayoutId id="2147484074" r:id="rId10"/>
    <p:sldLayoutId id="2147484075" r:id="rId11"/>
    <p:sldLayoutId id="2147484076" r:id="rId12"/>
    <p:sldLayoutId id="2147484077" r:id="rId13"/>
    <p:sldLayoutId id="2147484078" r:id="rId14"/>
    <p:sldLayoutId id="2147484079" r:id="rId15"/>
    <p:sldLayoutId id="214748408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adl.org/education/resources/glossary-terms/education-glossary-terms" TargetMode="Externa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cid:7779ea27-00a9-4f1f-a940-0f76c2180dd0"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7" name="Rectangle 66">
            <a:extLst>
              <a:ext uri="{FF2B5EF4-FFF2-40B4-BE49-F238E27FC236}">
                <a16:creationId xmlns:a16="http://schemas.microsoft.com/office/drawing/2014/main" id="{0ADFFC45-3DC9-4433-926F-043E879D9D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8" name="Group 68">
            <a:extLst>
              <a:ext uri="{FF2B5EF4-FFF2-40B4-BE49-F238E27FC236}">
                <a16:creationId xmlns:a16="http://schemas.microsoft.com/office/drawing/2014/main" id="{B5F26A87-0610-435F-AA13-BD658385C9D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267230" y="-8468"/>
            <a:ext cx="4763558" cy="6866467"/>
            <a:chOff x="67175" y="-8467"/>
            <a:chExt cx="4763558" cy="6866467"/>
          </a:xfrm>
        </p:grpSpPr>
        <p:cxnSp>
          <p:nvCxnSpPr>
            <p:cNvPr id="70" name="Straight Connector 69">
              <a:extLst>
                <a:ext uri="{FF2B5EF4-FFF2-40B4-BE49-F238E27FC236}">
                  <a16:creationId xmlns:a16="http://schemas.microsoft.com/office/drawing/2014/main" id="{E6321436-5AAD-4FB6-BB0D-316D4540E82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1448300"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99" name="Straight Connector 70">
              <a:extLst>
                <a:ext uri="{FF2B5EF4-FFF2-40B4-BE49-F238E27FC236}">
                  <a16:creationId xmlns:a16="http://schemas.microsoft.com/office/drawing/2014/main" id="{94B0BD33-3D46-4F43-947A-825DFEF6106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67175"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72" name="Rectangle 23">
              <a:extLst>
                <a:ext uri="{FF2B5EF4-FFF2-40B4-BE49-F238E27FC236}">
                  <a16:creationId xmlns:a16="http://schemas.microsoft.com/office/drawing/2014/main" id="{92E26C27-E1F5-47DC-9F83-469D196C55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58764"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0" name="Rectangle 25">
              <a:extLst>
                <a:ext uri="{FF2B5EF4-FFF2-40B4-BE49-F238E27FC236}">
                  <a16:creationId xmlns:a16="http://schemas.microsoft.com/office/drawing/2014/main" id="{95F944E7-2B4E-4AE2-B4DB-846FF8AE0B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80730"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4" name="Isosceles Triangle 73">
              <a:extLst>
                <a:ext uri="{FF2B5EF4-FFF2-40B4-BE49-F238E27FC236}">
                  <a16:creationId xmlns:a16="http://schemas.microsoft.com/office/drawing/2014/main" id="{FF14952D-390F-46CC-B302-73DDD9C416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9621"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1" name="Rectangle 27">
              <a:extLst>
                <a:ext uri="{FF2B5EF4-FFF2-40B4-BE49-F238E27FC236}">
                  <a16:creationId xmlns:a16="http://schemas.microsoft.com/office/drawing/2014/main" id="{867CDE55-B22A-40D0-882A-9452919EEC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411788"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6" name="Isosceles Triangle 75">
              <a:extLst>
                <a:ext uri="{FF2B5EF4-FFF2-40B4-BE49-F238E27FC236}">
                  <a16:creationId xmlns:a16="http://schemas.microsoft.com/office/drawing/2014/main" id="{8C409231-C942-4808-B529-DAC32A7DB0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448954"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90DDD66E-4292-4838-B499-11CCA7D7EF5A}"/>
              </a:ext>
            </a:extLst>
          </p:cNvPr>
          <p:cNvSpPr>
            <a:spLocks noGrp="1"/>
          </p:cNvSpPr>
          <p:nvPr>
            <p:ph type="ctrTitle"/>
          </p:nvPr>
        </p:nvSpPr>
        <p:spPr>
          <a:xfrm>
            <a:off x="677335" y="1282701"/>
            <a:ext cx="5096060" cy="4307148"/>
          </a:xfrm>
        </p:spPr>
        <p:txBody>
          <a:bodyPr anchor="ctr">
            <a:normAutofit/>
          </a:bodyPr>
          <a:lstStyle/>
          <a:p>
            <a:pPr rtl="0">
              <a:lnSpc>
                <a:spcPct val="90000"/>
              </a:lnSpc>
              <a:spcBef>
                <a:spcPts val="0"/>
              </a:spcBef>
              <a:spcAft>
                <a:spcPts val="0"/>
              </a:spcAft>
            </a:pPr>
            <a:r>
              <a:rPr lang="en-US" sz="4200" b="0" i="0" u="none" strike="noStrike">
                <a:effectLst/>
                <a:latin typeface="Arial" panose="020B0604020202020204" pitchFamily="34" charset="0"/>
              </a:rPr>
              <a:t>Words Matter: </a:t>
            </a:r>
            <a:br>
              <a:rPr lang="en-US" sz="4200" b="0" i="0" u="none" strike="noStrike">
                <a:effectLst/>
                <a:latin typeface="Arial" panose="020B0604020202020204" pitchFamily="34" charset="0"/>
              </a:rPr>
            </a:br>
            <a:r>
              <a:rPr lang="en-US" sz="4200" b="0" i="0" u="none" strike="noStrike">
                <a:effectLst/>
                <a:latin typeface="Arial" panose="020B0604020202020204" pitchFamily="34" charset="0"/>
              </a:rPr>
              <a:t>The Vocabulary of Racism/Antiracism </a:t>
            </a:r>
            <a:br>
              <a:rPr lang="en-US" sz="4200" b="0">
                <a:effectLst/>
              </a:rPr>
            </a:br>
            <a:br>
              <a:rPr lang="en-US" sz="4200"/>
            </a:br>
            <a:endParaRPr lang="en-US" sz="4200"/>
          </a:p>
        </p:txBody>
      </p:sp>
      <p:sp>
        <p:nvSpPr>
          <p:cNvPr id="102" name="Freeform: Shape 77">
            <a:extLst>
              <a:ext uri="{FF2B5EF4-FFF2-40B4-BE49-F238E27FC236}">
                <a16:creationId xmlns:a16="http://schemas.microsoft.com/office/drawing/2014/main" id="{69370F01-B8C9-4CE4-824C-92B2792E6E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36497" y="-8468"/>
            <a:ext cx="5074930" cy="6866468"/>
          </a:xfrm>
          <a:custGeom>
            <a:avLst/>
            <a:gdLst>
              <a:gd name="connsiteX0" fmla="*/ 0 w 5074930"/>
              <a:gd name="connsiteY0" fmla="*/ 0 h 6858000"/>
              <a:gd name="connsiteX1" fmla="*/ 1249825 w 5074930"/>
              <a:gd name="connsiteY1" fmla="*/ 0 h 6858000"/>
              <a:gd name="connsiteX2" fmla="*/ 1249825 w 5074930"/>
              <a:gd name="connsiteY2" fmla="*/ 8457 h 6858000"/>
              <a:gd name="connsiteX3" fmla="*/ 5074930 w 5074930"/>
              <a:gd name="connsiteY3" fmla="*/ 8457 h 6858000"/>
              <a:gd name="connsiteX4" fmla="*/ 5074930 w 5074930"/>
              <a:gd name="connsiteY4" fmla="*/ 6858000 h 6858000"/>
              <a:gd name="connsiteX5" fmla="*/ 1249825 w 5074930"/>
              <a:gd name="connsiteY5" fmla="*/ 6858000 h 6858000"/>
              <a:gd name="connsiteX6" fmla="*/ 1109383 w 5074930"/>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74930" h="6858000">
                <a:moveTo>
                  <a:pt x="0" y="0"/>
                </a:moveTo>
                <a:lnTo>
                  <a:pt x="1249825" y="0"/>
                </a:lnTo>
                <a:lnTo>
                  <a:pt x="1249825" y="8457"/>
                </a:lnTo>
                <a:lnTo>
                  <a:pt x="5074930" y="8457"/>
                </a:lnTo>
                <a:lnTo>
                  <a:pt x="5074930" y="6858000"/>
                </a:lnTo>
                <a:lnTo>
                  <a:pt x="1249825" y="6858000"/>
                </a:lnTo>
                <a:lnTo>
                  <a:pt x="1109383" y="685800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Subtitle 2">
            <a:extLst>
              <a:ext uri="{FF2B5EF4-FFF2-40B4-BE49-F238E27FC236}">
                <a16:creationId xmlns:a16="http://schemas.microsoft.com/office/drawing/2014/main" id="{EADAE267-9599-4D2D-9BAE-780D1778F7A5}"/>
              </a:ext>
            </a:extLst>
          </p:cNvPr>
          <p:cNvSpPr>
            <a:spLocks noGrp="1"/>
          </p:cNvSpPr>
          <p:nvPr>
            <p:ph type="subTitle" idx="1"/>
          </p:nvPr>
        </p:nvSpPr>
        <p:spPr>
          <a:xfrm>
            <a:off x="7821120" y="2510119"/>
            <a:ext cx="3602567" cy="1829292"/>
          </a:xfrm>
        </p:spPr>
        <p:txBody>
          <a:bodyPr anchor="ctr">
            <a:normAutofit/>
          </a:bodyPr>
          <a:lstStyle/>
          <a:p>
            <a:pPr algn="l"/>
            <a:r>
              <a:rPr lang="en-US">
                <a:solidFill>
                  <a:srgbClr val="FFFFFF"/>
                </a:solidFill>
              </a:rPr>
              <a:t>October 11, 2020</a:t>
            </a:r>
          </a:p>
          <a:p>
            <a:pPr algn="l"/>
            <a:endParaRPr lang="en-US">
              <a:solidFill>
                <a:srgbClr val="FFFFFF"/>
              </a:solidFill>
            </a:endParaRPr>
          </a:p>
        </p:txBody>
      </p:sp>
    </p:spTree>
    <p:extLst>
      <p:ext uri="{BB962C8B-B14F-4D97-AF65-F5344CB8AC3E}">
        <p14:creationId xmlns:p14="http://schemas.microsoft.com/office/powerpoint/2010/main" val="27079657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C9C945-ADD1-46BF-AD8E-6215B958F764}"/>
              </a:ext>
            </a:extLst>
          </p:cNvPr>
          <p:cNvSpPr>
            <a:spLocks noGrp="1"/>
          </p:cNvSpPr>
          <p:nvPr>
            <p:ph type="title"/>
          </p:nvPr>
        </p:nvSpPr>
        <p:spPr>
          <a:xfrm>
            <a:off x="831850" y="560587"/>
            <a:ext cx="10515600" cy="1566886"/>
          </a:xfrm>
        </p:spPr>
        <p:txBody>
          <a:bodyPr>
            <a:normAutofit/>
          </a:bodyPr>
          <a:lstStyle/>
          <a:p>
            <a:pPr algn="ctr"/>
            <a:r>
              <a:rPr lang="en-US" sz="7200" b="1" dirty="0"/>
              <a:t>Definitions</a:t>
            </a:r>
          </a:p>
        </p:txBody>
      </p:sp>
      <p:sp>
        <p:nvSpPr>
          <p:cNvPr id="3" name="Text Placeholder 2">
            <a:extLst>
              <a:ext uri="{FF2B5EF4-FFF2-40B4-BE49-F238E27FC236}">
                <a16:creationId xmlns:a16="http://schemas.microsoft.com/office/drawing/2014/main" id="{D38FCBB4-5F30-4BE8-9262-117011C25E8C}"/>
              </a:ext>
            </a:extLst>
          </p:cNvPr>
          <p:cNvSpPr>
            <a:spLocks noGrp="1"/>
          </p:cNvSpPr>
          <p:nvPr>
            <p:ph type="body" idx="1"/>
          </p:nvPr>
        </p:nvSpPr>
        <p:spPr>
          <a:xfrm>
            <a:off x="831850" y="2453718"/>
            <a:ext cx="10515600" cy="3635934"/>
          </a:xfrm>
        </p:spPr>
        <p:txBody>
          <a:bodyPr>
            <a:normAutofit fontScale="47500" lnSpcReduction="20000"/>
          </a:bodyPr>
          <a:lstStyle/>
          <a:p>
            <a:r>
              <a:rPr lang="en-US" sz="4500" b="1" u="none" strike="noStrike" dirty="0">
                <a:solidFill>
                  <a:schemeClr val="tx1"/>
                </a:solidFill>
                <a:effectLst/>
                <a:latin typeface="Arial" panose="020B0604020202020204" pitchFamily="34" charset="0"/>
                <a:cs typeface="Arial" panose="020B0604020202020204" pitchFamily="34" charset="0"/>
              </a:rPr>
              <a:t>Adapted From: </a:t>
            </a:r>
          </a:p>
          <a:p>
            <a:endParaRPr lang="en-US" sz="4500" b="1" u="none" strike="noStrike" dirty="0">
              <a:solidFill>
                <a:schemeClr val="tx1"/>
              </a:solidFill>
              <a:effectLst/>
              <a:latin typeface="Arial" panose="020B0604020202020204" pitchFamily="34" charset="0"/>
              <a:cs typeface="Arial" panose="020B0604020202020204" pitchFamily="34" charset="0"/>
            </a:endParaRPr>
          </a:p>
          <a:p>
            <a:r>
              <a:rPr lang="en-US" sz="4500" b="1" i="1" u="none" strike="noStrike" dirty="0">
                <a:solidFill>
                  <a:schemeClr val="tx1"/>
                </a:solidFill>
                <a:effectLst/>
                <a:latin typeface="Arial" panose="020B0604020202020204" pitchFamily="34" charset="0"/>
                <a:cs typeface="Arial" panose="020B0604020202020204" pitchFamily="34" charset="0"/>
              </a:rPr>
              <a:t>	“Stay Woke: A People’s Guide to Making All Black Lives Matter” </a:t>
            </a:r>
          </a:p>
          <a:p>
            <a:r>
              <a:rPr lang="en-US" sz="4500" b="1" i="1" u="none" strike="noStrike" dirty="0">
                <a:solidFill>
                  <a:schemeClr val="tx1"/>
                </a:solidFill>
                <a:effectLst/>
                <a:latin typeface="Arial" panose="020B0604020202020204" pitchFamily="34" charset="0"/>
                <a:cs typeface="Arial" panose="020B0604020202020204" pitchFamily="34" charset="0"/>
              </a:rPr>
              <a:t>	by Candis Watts Smith and Tehama Lopez </a:t>
            </a:r>
            <a:r>
              <a:rPr lang="en-US" sz="4500" b="1" i="1" u="none" strike="noStrike" dirty="0" err="1">
                <a:solidFill>
                  <a:schemeClr val="tx1"/>
                </a:solidFill>
                <a:effectLst/>
                <a:latin typeface="Arial" panose="020B0604020202020204" pitchFamily="34" charset="0"/>
                <a:cs typeface="Arial" panose="020B0604020202020204" pitchFamily="34" charset="0"/>
              </a:rPr>
              <a:t>Bunyasi</a:t>
            </a:r>
            <a:r>
              <a:rPr lang="en-US" sz="4500" b="1" i="1" u="none" strike="noStrike" dirty="0">
                <a:solidFill>
                  <a:schemeClr val="tx1"/>
                </a:solidFill>
                <a:effectLst/>
                <a:latin typeface="Arial" panose="020B0604020202020204" pitchFamily="34" charset="0"/>
                <a:cs typeface="Arial" panose="020B0604020202020204" pitchFamily="34" charset="0"/>
              </a:rPr>
              <a:t> </a:t>
            </a:r>
            <a:endParaRPr lang="en-US" sz="4500" b="1" i="1" baseline="-25000" dirty="0">
              <a:solidFill>
                <a:schemeClr val="tx1"/>
              </a:solidFill>
              <a:latin typeface="Arial" panose="020B0604020202020204" pitchFamily="34" charset="0"/>
              <a:cs typeface="Arial" panose="020B0604020202020204" pitchFamily="34" charset="0"/>
            </a:endParaRPr>
          </a:p>
          <a:p>
            <a:endParaRPr lang="en-US" sz="4500" b="1" i="1" u="none" strike="noStrike" baseline="-25000" dirty="0">
              <a:solidFill>
                <a:schemeClr val="tx1"/>
              </a:solidFill>
              <a:effectLst/>
              <a:latin typeface="Arial" panose="020B0604020202020204" pitchFamily="34" charset="0"/>
              <a:cs typeface="Arial" panose="020B0604020202020204" pitchFamily="34" charset="0"/>
            </a:endParaRPr>
          </a:p>
          <a:p>
            <a:r>
              <a:rPr lang="en-US" sz="4500" b="1" i="1" dirty="0">
                <a:solidFill>
                  <a:schemeClr val="tx1"/>
                </a:solidFill>
                <a:latin typeface="Arial" panose="020B0604020202020204" pitchFamily="34" charset="0"/>
                <a:cs typeface="Arial" panose="020B0604020202020204" pitchFamily="34" charset="0"/>
              </a:rPr>
              <a:t>	“How to Be an Anti-Racist” by </a:t>
            </a:r>
            <a:r>
              <a:rPr lang="en-US" sz="4500" b="1" i="1" dirty="0" err="1">
                <a:solidFill>
                  <a:schemeClr val="tx1"/>
                </a:solidFill>
                <a:latin typeface="Arial" panose="020B0604020202020204" pitchFamily="34" charset="0"/>
                <a:cs typeface="Arial" panose="020B0604020202020204" pitchFamily="34" charset="0"/>
              </a:rPr>
              <a:t>Ibram</a:t>
            </a:r>
            <a:r>
              <a:rPr lang="en-US" sz="4500" b="1" i="1" dirty="0">
                <a:solidFill>
                  <a:schemeClr val="tx1"/>
                </a:solidFill>
                <a:latin typeface="Arial" panose="020B0604020202020204" pitchFamily="34" charset="0"/>
                <a:cs typeface="Arial" panose="020B0604020202020204" pitchFamily="34" charset="0"/>
              </a:rPr>
              <a:t> X. </a:t>
            </a:r>
            <a:r>
              <a:rPr lang="en-US" sz="4500" b="1" i="1" dirty="0" err="1">
                <a:solidFill>
                  <a:schemeClr val="tx1"/>
                </a:solidFill>
                <a:latin typeface="Arial" panose="020B0604020202020204" pitchFamily="34" charset="0"/>
                <a:cs typeface="Arial" panose="020B0604020202020204" pitchFamily="34" charset="0"/>
              </a:rPr>
              <a:t>Kendi</a:t>
            </a:r>
            <a:r>
              <a:rPr lang="en-US" sz="4500" b="1" i="1" dirty="0">
                <a:solidFill>
                  <a:schemeClr val="tx1"/>
                </a:solidFill>
                <a:latin typeface="Arial" panose="020B0604020202020204" pitchFamily="34" charset="0"/>
                <a:cs typeface="Arial" panose="020B0604020202020204" pitchFamily="34" charset="0"/>
              </a:rPr>
              <a:t>, </a:t>
            </a:r>
          </a:p>
          <a:p>
            <a:endParaRPr lang="en-US" sz="4500" b="1" i="1" u="none" strike="noStrike" baseline="-25000" dirty="0">
              <a:solidFill>
                <a:schemeClr val="tx1"/>
              </a:solidFill>
              <a:effectLst/>
              <a:latin typeface="Arial" panose="020B0604020202020204" pitchFamily="34" charset="0"/>
              <a:cs typeface="Arial" panose="020B0604020202020204" pitchFamily="34" charset="0"/>
            </a:endParaRPr>
          </a:p>
          <a:p>
            <a:pPr rtl="0">
              <a:spcBef>
                <a:spcPts val="0"/>
              </a:spcBef>
              <a:spcAft>
                <a:spcPts val="0"/>
              </a:spcAft>
            </a:pPr>
            <a:endParaRPr lang="en-US" sz="4500" b="1" i="0" u="none" strike="noStrike" dirty="0">
              <a:solidFill>
                <a:schemeClr val="tx1"/>
              </a:solidFill>
              <a:effectLst/>
              <a:latin typeface="Arial" panose="020B0604020202020204" pitchFamily="34" charset="0"/>
              <a:cs typeface="Arial" panose="020B0604020202020204" pitchFamily="34" charset="0"/>
            </a:endParaRPr>
          </a:p>
          <a:p>
            <a:pPr rtl="0">
              <a:spcBef>
                <a:spcPts val="0"/>
              </a:spcBef>
              <a:spcAft>
                <a:spcPts val="0"/>
              </a:spcAft>
            </a:pPr>
            <a:r>
              <a:rPr lang="en-US" sz="4500" b="1" i="0" u="none" strike="noStrike" dirty="0">
                <a:solidFill>
                  <a:schemeClr val="tx1"/>
                </a:solidFill>
                <a:effectLst/>
                <a:latin typeface="Arial" panose="020B0604020202020204" pitchFamily="34" charset="0"/>
                <a:cs typeface="Arial" panose="020B0604020202020204" pitchFamily="34" charset="0"/>
              </a:rPr>
              <a:t> 	</a:t>
            </a:r>
            <a:r>
              <a:rPr lang="en-US" sz="4500" b="1" i="0" u="none" strike="noStrike" dirty="0">
                <a:solidFill>
                  <a:schemeClr val="tx1"/>
                </a:solidFill>
                <a:effectLst/>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Anti-Defamation League Education Glossary Terms, 2018</a:t>
            </a:r>
            <a:endParaRPr lang="en-US" sz="4500" b="1" dirty="0">
              <a:solidFill>
                <a:schemeClr val="tx1"/>
              </a:solidFill>
              <a:effectLst/>
              <a:latin typeface="Arial" panose="020B0604020202020204" pitchFamily="34" charset="0"/>
              <a:cs typeface="Arial" panose="020B0604020202020204" pitchFamily="34" charset="0"/>
            </a:endParaRPr>
          </a:p>
          <a:p>
            <a:br>
              <a:rPr lang="en-US" dirty="0"/>
            </a:br>
            <a:endParaRPr lang="en-US" dirty="0"/>
          </a:p>
        </p:txBody>
      </p:sp>
    </p:spTree>
    <p:extLst>
      <p:ext uri="{BB962C8B-B14F-4D97-AF65-F5344CB8AC3E}">
        <p14:creationId xmlns:p14="http://schemas.microsoft.com/office/powerpoint/2010/main" val="41130388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8A42A-9709-4866-80AE-76D462C818E1}"/>
              </a:ext>
            </a:extLst>
          </p:cNvPr>
          <p:cNvSpPr>
            <a:spLocks noGrp="1"/>
          </p:cNvSpPr>
          <p:nvPr>
            <p:ph type="title"/>
          </p:nvPr>
        </p:nvSpPr>
        <p:spPr/>
        <p:txBody>
          <a:bodyPr/>
          <a:lstStyle/>
          <a:p>
            <a:pPr algn="ctr"/>
            <a:r>
              <a:rPr lang="en-US" dirty="0"/>
              <a:t>Racism</a:t>
            </a:r>
          </a:p>
        </p:txBody>
      </p:sp>
      <p:sp>
        <p:nvSpPr>
          <p:cNvPr id="3" name="Content Placeholder 2">
            <a:extLst>
              <a:ext uri="{FF2B5EF4-FFF2-40B4-BE49-F238E27FC236}">
                <a16:creationId xmlns:a16="http://schemas.microsoft.com/office/drawing/2014/main" id="{CCA93793-C231-49F6-A171-81D0FE9B3539}"/>
              </a:ext>
            </a:extLst>
          </p:cNvPr>
          <p:cNvSpPr>
            <a:spLocks noGrp="1"/>
          </p:cNvSpPr>
          <p:nvPr>
            <p:ph idx="1"/>
          </p:nvPr>
        </p:nvSpPr>
        <p:spPr/>
        <p:txBody>
          <a:bodyPr>
            <a:normAutofit/>
          </a:bodyPr>
          <a:lstStyle/>
          <a:p>
            <a:r>
              <a:rPr lang="en-US" sz="2400" b="1" dirty="0">
                <a:latin typeface="Arial" panose="020B0604020202020204" pitchFamily="34" charset="0"/>
                <a:cs typeface="Arial" panose="020B0604020202020204" pitchFamily="34" charset="0"/>
              </a:rPr>
              <a:t>Racism</a:t>
            </a:r>
            <a:r>
              <a:rPr lang="en-US" sz="2400" dirty="0">
                <a:latin typeface="Arial" panose="020B0604020202020204" pitchFamily="34" charset="0"/>
                <a:cs typeface="Arial" panose="020B0604020202020204" pitchFamily="34" charset="0"/>
              </a:rPr>
              <a:t> </a:t>
            </a:r>
            <a:r>
              <a:rPr lang="en-US" sz="2400" b="0" i="0" u="none" strike="noStrike" dirty="0">
                <a:solidFill>
                  <a:srgbClr val="333333"/>
                </a:solidFill>
                <a:effectLst/>
                <a:latin typeface="Arial" panose="020B0604020202020204" pitchFamily="34" charset="0"/>
                <a:cs typeface="Arial" panose="020B0604020202020204" pitchFamily="34" charset="0"/>
              </a:rPr>
              <a:t>is the marginalization, oppression and discrimination against people of color based on a socially constructed racial hierarchy that privileges white people. </a:t>
            </a:r>
          </a:p>
          <a:p>
            <a:endParaRPr lang="en-US" sz="2400" b="0" i="0" u="none" strike="noStrike" dirty="0">
              <a:solidFill>
                <a:srgbClr val="333333"/>
              </a:solidFill>
              <a:effectLst/>
              <a:latin typeface="Arial" panose="020B0604020202020204" pitchFamily="34" charset="0"/>
              <a:cs typeface="Arial" panose="020B0604020202020204" pitchFamily="34" charset="0"/>
            </a:endParaRPr>
          </a:p>
          <a:p>
            <a:r>
              <a:rPr lang="en-US" sz="2400" b="1" dirty="0">
                <a:latin typeface="Arial" panose="020B0604020202020204" pitchFamily="34" charset="0"/>
                <a:cs typeface="Arial" panose="020B0604020202020204" pitchFamily="34" charset="0"/>
              </a:rPr>
              <a:t>Racism</a:t>
            </a:r>
            <a:r>
              <a:rPr lang="en-US" sz="2400" dirty="0">
                <a:latin typeface="Arial" panose="020B0604020202020204" pitchFamily="34" charset="0"/>
                <a:cs typeface="Arial" panose="020B0604020202020204" pitchFamily="34" charset="0"/>
              </a:rPr>
              <a:t> includes </a:t>
            </a:r>
            <a:r>
              <a:rPr lang="en-US" sz="2400" dirty="0">
                <a:solidFill>
                  <a:srgbClr val="333333"/>
                </a:solidFill>
                <a:latin typeface="Arial" panose="020B0604020202020204" pitchFamily="34" charset="0"/>
                <a:cs typeface="Arial" panose="020B0604020202020204" pitchFamily="34" charset="0"/>
              </a:rPr>
              <a:t>b</a:t>
            </a:r>
            <a:r>
              <a:rPr lang="en-US" sz="2400" b="0" i="0" u="none" strike="noStrike" dirty="0">
                <a:solidFill>
                  <a:srgbClr val="333333"/>
                </a:solidFill>
                <a:effectLst/>
                <a:latin typeface="Arial" panose="020B0604020202020204" pitchFamily="34" charset="0"/>
                <a:cs typeface="Arial" panose="020B0604020202020204" pitchFamily="34" charset="0"/>
              </a:rPr>
              <a:t>laming an individual or group for something </a:t>
            </a:r>
            <a:r>
              <a:rPr lang="en-US" sz="2400" b="0" i="1" u="none" strike="noStrike" dirty="0">
                <a:solidFill>
                  <a:srgbClr val="333333"/>
                </a:solidFill>
                <a:effectLst/>
                <a:latin typeface="Arial" panose="020B0604020202020204" pitchFamily="34" charset="0"/>
                <a:cs typeface="Arial" panose="020B0604020202020204" pitchFamily="34" charset="0"/>
              </a:rPr>
              <a:t>based on that person or group’s identity</a:t>
            </a:r>
            <a:r>
              <a:rPr lang="en-US" sz="2400" b="0" i="0" u="none" strike="noStrike" dirty="0">
                <a:solidFill>
                  <a:srgbClr val="333333"/>
                </a:solidFill>
                <a:effectLst/>
                <a:latin typeface="Arial" panose="020B0604020202020204" pitchFamily="34" charset="0"/>
                <a:cs typeface="Arial" panose="020B0604020202020204" pitchFamily="34" charset="0"/>
              </a:rPr>
              <a:t> when the person or group is not responsible.  </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035125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9998CC9-095A-49CE-87DA-E9B758EAF68D}"/>
              </a:ext>
            </a:extLst>
          </p:cNvPr>
          <p:cNvSpPr>
            <a:spLocks noGrp="1"/>
          </p:cNvSpPr>
          <p:nvPr>
            <p:ph idx="1"/>
          </p:nvPr>
        </p:nvSpPr>
        <p:spPr>
          <a:xfrm>
            <a:off x="838200" y="1277404"/>
            <a:ext cx="7823328" cy="4397390"/>
          </a:xfrm>
        </p:spPr>
        <p:txBody>
          <a:bodyPr>
            <a:normAutofit fontScale="85000" lnSpcReduction="10000"/>
          </a:bodyPr>
          <a:lstStyle/>
          <a:p>
            <a:pPr>
              <a:lnSpc>
                <a:spcPct val="170000"/>
              </a:lnSpc>
            </a:pPr>
            <a:r>
              <a:rPr lang="en-US" sz="2800" dirty="0">
                <a:latin typeface="Arial" panose="020B0604020202020204" pitchFamily="34" charset="0"/>
                <a:cs typeface="Arial" panose="020B0604020202020204" pitchFamily="34" charset="0"/>
              </a:rPr>
              <a:t>Racism is </a:t>
            </a:r>
            <a:r>
              <a:rPr lang="en-US" sz="2800" i="0" u="none" strike="noStrike" dirty="0">
                <a:solidFill>
                  <a:srgbClr val="343333"/>
                </a:solidFill>
                <a:effectLst/>
                <a:latin typeface="Arial" panose="020B0604020202020204" pitchFamily="34" charset="0"/>
                <a:cs typeface="Arial" panose="020B0604020202020204" pitchFamily="34" charset="0"/>
              </a:rPr>
              <a:t>a </a:t>
            </a:r>
            <a:r>
              <a:rPr lang="en-US" sz="2800" i="1" strike="noStrike" dirty="0">
                <a:solidFill>
                  <a:srgbClr val="343333"/>
                </a:solidFill>
                <a:effectLst/>
                <a:latin typeface="Arial" panose="020B0604020202020204" pitchFamily="34" charset="0"/>
                <a:cs typeface="Arial" panose="020B0604020202020204" pitchFamily="34" charset="0"/>
              </a:rPr>
              <a:t>feature of a society</a:t>
            </a:r>
            <a:r>
              <a:rPr lang="en-US" sz="2800" i="0" u="none" strike="noStrike" dirty="0">
                <a:solidFill>
                  <a:srgbClr val="343333"/>
                </a:solidFill>
                <a:effectLst/>
                <a:latin typeface="Arial" panose="020B0604020202020204" pitchFamily="34" charset="0"/>
                <a:cs typeface="Arial" panose="020B0604020202020204" pitchFamily="34" charset="0"/>
              </a:rPr>
              <a:t>, which serves to perpetuate social, political, and economic inequities between racial groups. In the US, it is the array of anti-black (anti-BIPOC) practices, policies, and ever-perpetuated inequalities that maintain white privilege and power over people of color.</a:t>
            </a:r>
          </a:p>
          <a:p>
            <a:pPr marL="0" indent="0">
              <a:buNone/>
            </a:pPr>
            <a:br>
              <a:rPr lang="en-US" sz="3600" b="0" i="0" u="none" strike="noStrike" dirty="0">
                <a:solidFill>
                  <a:srgbClr val="343333"/>
                </a:solidFill>
                <a:effectLst/>
                <a:latin typeface="Arial" panose="020B0604020202020204" pitchFamily="34" charset="0"/>
              </a:rPr>
            </a:br>
            <a:endParaRPr lang="en-US" dirty="0"/>
          </a:p>
        </p:txBody>
      </p:sp>
    </p:spTree>
    <p:extLst>
      <p:ext uri="{BB962C8B-B14F-4D97-AF65-F5344CB8AC3E}">
        <p14:creationId xmlns:p14="http://schemas.microsoft.com/office/powerpoint/2010/main" val="5902662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7" name="Rectangle 7">
            <a:extLst>
              <a:ext uri="{FF2B5EF4-FFF2-40B4-BE49-F238E27FC236}">
                <a16:creationId xmlns:a16="http://schemas.microsoft.com/office/drawing/2014/main" id="{C52ED567-06B3-4107-9773-BBB6BD7867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84A6CB7-58B5-4EFF-B84A-1714466F8AB1}"/>
              </a:ext>
            </a:extLst>
          </p:cNvPr>
          <p:cNvSpPr>
            <a:spLocks noGrp="1"/>
          </p:cNvSpPr>
          <p:nvPr>
            <p:ph idx="1"/>
          </p:nvPr>
        </p:nvSpPr>
        <p:spPr>
          <a:xfrm>
            <a:off x="677334" y="698436"/>
            <a:ext cx="6155266" cy="5725339"/>
          </a:xfrm>
        </p:spPr>
        <p:txBody>
          <a:bodyPr anchor="ctr">
            <a:normAutofit fontScale="85000" lnSpcReduction="20000"/>
          </a:bodyPr>
          <a:lstStyle/>
          <a:p>
            <a:pPr rtl="0">
              <a:lnSpc>
                <a:spcPct val="90000"/>
              </a:lnSpc>
              <a:spcBef>
                <a:spcPts val="0"/>
              </a:spcBef>
              <a:spcAft>
                <a:spcPts val="600"/>
              </a:spcAft>
            </a:pPr>
            <a:endParaRPr lang="en-US" sz="1500" b="0" i="0" u="none" strike="noStrike" dirty="0">
              <a:effectLst/>
              <a:latin typeface="Arial" panose="020B0604020202020204" pitchFamily="34" charset="0"/>
            </a:endParaRPr>
          </a:p>
          <a:p>
            <a:pPr rtl="0">
              <a:lnSpc>
                <a:spcPct val="90000"/>
              </a:lnSpc>
              <a:spcBef>
                <a:spcPts val="0"/>
              </a:spcBef>
              <a:spcAft>
                <a:spcPts val="600"/>
              </a:spcAft>
            </a:pPr>
            <a:r>
              <a:rPr lang="en-US" sz="2600" b="1" i="0" u="none" strike="noStrike" dirty="0">
                <a:effectLst/>
                <a:latin typeface="Arial" panose="020B0604020202020204" pitchFamily="34" charset="0"/>
                <a:cs typeface="Arial" panose="020B0604020202020204" pitchFamily="34" charset="0"/>
              </a:rPr>
              <a:t>Racism </a:t>
            </a:r>
            <a:r>
              <a:rPr lang="en-US" sz="2600" b="0" i="0" u="none" strike="noStrike" dirty="0">
                <a:effectLst/>
                <a:latin typeface="Arial" panose="020B0604020202020204" pitchFamily="34" charset="0"/>
                <a:cs typeface="Arial" panose="020B0604020202020204" pitchFamily="34" charset="0"/>
              </a:rPr>
              <a:t>is prejudice plus power </a:t>
            </a:r>
          </a:p>
          <a:p>
            <a:pPr rtl="0">
              <a:lnSpc>
                <a:spcPct val="90000"/>
              </a:lnSpc>
              <a:spcBef>
                <a:spcPts val="0"/>
              </a:spcBef>
              <a:spcAft>
                <a:spcPts val="600"/>
              </a:spcAft>
            </a:pPr>
            <a:endParaRPr lang="en-US" sz="2600" dirty="0">
              <a:latin typeface="Arial" panose="020B0604020202020204" pitchFamily="34" charset="0"/>
              <a:cs typeface="Arial" panose="020B0604020202020204" pitchFamily="34" charset="0"/>
            </a:endParaRPr>
          </a:p>
          <a:p>
            <a:pPr rtl="0">
              <a:lnSpc>
                <a:spcPct val="90000"/>
              </a:lnSpc>
              <a:spcBef>
                <a:spcPts val="0"/>
              </a:spcBef>
              <a:spcAft>
                <a:spcPts val="600"/>
              </a:spcAft>
            </a:pPr>
            <a:endParaRPr lang="en-US" sz="2600" b="0" dirty="0">
              <a:effectLst/>
              <a:latin typeface="Arial" panose="020B0604020202020204" pitchFamily="34" charset="0"/>
              <a:cs typeface="Arial" panose="020B0604020202020204" pitchFamily="34" charset="0"/>
            </a:endParaRPr>
          </a:p>
          <a:p>
            <a:pPr rtl="0">
              <a:lnSpc>
                <a:spcPct val="90000"/>
              </a:lnSpc>
              <a:spcBef>
                <a:spcPts val="0"/>
              </a:spcBef>
              <a:spcAft>
                <a:spcPts val="600"/>
              </a:spcAft>
            </a:pPr>
            <a:r>
              <a:rPr lang="en-US" sz="2600" b="0" i="0" u="none" strike="noStrike" dirty="0">
                <a:effectLst/>
                <a:latin typeface="Arial" panose="020B0604020202020204" pitchFamily="34" charset="0"/>
                <a:cs typeface="Arial" panose="020B0604020202020204" pitchFamily="34" charset="0"/>
              </a:rPr>
              <a:t>In North America, white people are favored. They have </a:t>
            </a:r>
            <a:r>
              <a:rPr lang="en-US" sz="2600" b="1" i="0" u="none" strike="noStrike" dirty="0">
                <a:effectLst/>
                <a:latin typeface="Arial" panose="020B0604020202020204" pitchFamily="34" charset="0"/>
                <a:cs typeface="Arial" panose="020B0604020202020204" pitchFamily="34" charset="0"/>
              </a:rPr>
              <a:t>institutional</a:t>
            </a:r>
            <a:r>
              <a:rPr lang="en-US" sz="2600" b="0" i="0" u="none" strike="noStrike" dirty="0">
                <a:effectLst/>
                <a:latin typeface="Arial" panose="020B0604020202020204" pitchFamily="34" charset="0"/>
                <a:cs typeface="Arial" panose="020B0604020202020204" pitchFamily="34" charset="0"/>
              </a:rPr>
              <a:t> power. </a:t>
            </a:r>
          </a:p>
          <a:p>
            <a:pPr marL="0" indent="0" rtl="0">
              <a:lnSpc>
                <a:spcPct val="90000"/>
              </a:lnSpc>
              <a:spcBef>
                <a:spcPts val="0"/>
              </a:spcBef>
              <a:spcAft>
                <a:spcPts val="600"/>
              </a:spcAft>
              <a:buNone/>
            </a:pPr>
            <a:endParaRPr lang="en-US" sz="2600" b="0" i="0" u="none" strike="noStrike" dirty="0">
              <a:effectLst/>
              <a:latin typeface="Arial" panose="020B0604020202020204" pitchFamily="34" charset="0"/>
              <a:cs typeface="Arial" panose="020B0604020202020204" pitchFamily="34" charset="0"/>
            </a:endParaRPr>
          </a:p>
          <a:p>
            <a:pPr rtl="0">
              <a:lnSpc>
                <a:spcPct val="90000"/>
              </a:lnSpc>
              <a:spcBef>
                <a:spcPts val="0"/>
              </a:spcBef>
              <a:spcAft>
                <a:spcPts val="600"/>
              </a:spcAft>
            </a:pPr>
            <a:r>
              <a:rPr lang="en-US" sz="2600" b="0" i="0" u="none" strike="noStrike" dirty="0">
                <a:effectLst/>
                <a:latin typeface="Arial" panose="020B0604020202020204" pitchFamily="34" charset="0"/>
                <a:cs typeface="Arial" panose="020B0604020202020204" pitchFamily="34" charset="0"/>
              </a:rPr>
              <a:t>Racism is a systematized discrimination or antagonism directed against people of color based on the belief that whiteness is better.</a:t>
            </a:r>
          </a:p>
          <a:p>
            <a:pPr rtl="0">
              <a:lnSpc>
                <a:spcPct val="90000"/>
              </a:lnSpc>
              <a:spcBef>
                <a:spcPts val="0"/>
              </a:spcBef>
              <a:spcAft>
                <a:spcPts val="600"/>
              </a:spcAft>
            </a:pPr>
            <a:endParaRPr lang="en-US" sz="2600" dirty="0">
              <a:latin typeface="Arial" panose="020B0604020202020204" pitchFamily="34" charset="0"/>
              <a:cs typeface="Arial" panose="020B0604020202020204" pitchFamily="34" charset="0"/>
            </a:endParaRPr>
          </a:p>
          <a:p>
            <a:pPr rtl="0">
              <a:lnSpc>
                <a:spcPct val="90000"/>
              </a:lnSpc>
              <a:spcBef>
                <a:spcPts val="0"/>
              </a:spcBef>
              <a:spcAft>
                <a:spcPts val="600"/>
              </a:spcAft>
            </a:pPr>
            <a:endParaRPr lang="en-US" sz="2600" b="0" dirty="0">
              <a:effectLst/>
              <a:latin typeface="Arial" panose="020B0604020202020204" pitchFamily="34" charset="0"/>
              <a:cs typeface="Arial" panose="020B0604020202020204" pitchFamily="34" charset="0"/>
            </a:endParaRPr>
          </a:p>
          <a:p>
            <a:pPr rtl="0">
              <a:lnSpc>
                <a:spcPct val="90000"/>
              </a:lnSpc>
              <a:spcBef>
                <a:spcPts val="0"/>
              </a:spcBef>
              <a:spcAft>
                <a:spcPts val="600"/>
              </a:spcAft>
            </a:pPr>
            <a:r>
              <a:rPr lang="en-US" sz="2600" b="0" i="0" u="none" strike="noStrike" dirty="0">
                <a:effectLst/>
                <a:latin typeface="Arial" panose="020B0604020202020204" pitchFamily="34" charset="0"/>
                <a:cs typeface="Arial" panose="020B0604020202020204" pitchFamily="34" charset="0"/>
              </a:rPr>
              <a:t>A common,</a:t>
            </a:r>
            <a:r>
              <a:rPr lang="en-US" sz="2600" b="1" i="0" u="none" strike="noStrike" dirty="0">
                <a:effectLst/>
                <a:latin typeface="Arial" panose="020B0604020202020204" pitchFamily="34" charset="0"/>
                <a:cs typeface="Arial" panose="020B0604020202020204" pitchFamily="34" charset="0"/>
              </a:rPr>
              <a:t> </a:t>
            </a:r>
            <a:r>
              <a:rPr lang="en-US" sz="2600" b="1" i="1" u="sng" strike="noStrike" dirty="0">
                <a:effectLst/>
                <a:latin typeface="Arial" panose="020B0604020202020204" pitchFamily="34" charset="0"/>
                <a:cs typeface="Arial" panose="020B0604020202020204" pitchFamily="34" charset="0"/>
              </a:rPr>
              <a:t>incorrect </a:t>
            </a:r>
            <a:r>
              <a:rPr lang="en-US" sz="2600" b="0" i="0" u="none" strike="noStrike" dirty="0">
                <a:effectLst/>
                <a:latin typeface="Arial" panose="020B0604020202020204" pitchFamily="34" charset="0"/>
                <a:cs typeface="Arial" panose="020B0604020202020204" pitchFamily="34" charset="0"/>
              </a:rPr>
              <a:t>definition of racism is that racism is prejudice against someone based on their skin color or ethnicity and can be committed by anyone. This is </a:t>
            </a:r>
            <a:r>
              <a:rPr lang="en-US" sz="2600" b="0" i="0" u="sng" dirty="0">
                <a:effectLst/>
                <a:latin typeface="Arial" panose="020B0604020202020204" pitchFamily="34" charset="0"/>
                <a:cs typeface="Arial" panose="020B0604020202020204" pitchFamily="34" charset="0"/>
              </a:rPr>
              <a:t>NOT</a:t>
            </a:r>
            <a:r>
              <a:rPr lang="en-US" sz="2600" b="0" i="0" u="none" strike="noStrike" dirty="0">
                <a:effectLst/>
                <a:latin typeface="Arial" panose="020B0604020202020204" pitchFamily="34" charset="0"/>
                <a:cs typeface="Arial" panose="020B0604020202020204" pitchFamily="34" charset="0"/>
              </a:rPr>
              <a:t> an accurate definition as it solely highlights an individual’s' thinking and actions but ignores embedded institutional and cultural systems</a:t>
            </a:r>
            <a:r>
              <a:rPr lang="en-US" sz="1500" b="0" i="0" u="none" strike="noStrike" dirty="0">
                <a:effectLst/>
                <a:latin typeface="Trebuchet MS" panose="020B0603020202020204" pitchFamily="34" charset="0"/>
              </a:rPr>
              <a:t>.</a:t>
            </a:r>
            <a:endParaRPr lang="en-US" sz="1500" b="0" dirty="0">
              <a:effectLst/>
            </a:endParaRPr>
          </a:p>
        </p:txBody>
      </p:sp>
      <p:sp>
        <p:nvSpPr>
          <p:cNvPr id="58" name="Rectangle 9">
            <a:extLst>
              <a:ext uri="{FF2B5EF4-FFF2-40B4-BE49-F238E27FC236}">
                <a16:creationId xmlns:a16="http://schemas.microsoft.com/office/drawing/2014/main" id="{AF551D8B-3775-4477-88B7-7B7C350D34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6" y="0"/>
            <a:ext cx="4657344"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cxnSp>
        <p:nvCxnSpPr>
          <p:cNvPr id="59" name="Straight Connector 11">
            <a:extLst>
              <a:ext uri="{FF2B5EF4-FFF2-40B4-BE49-F238E27FC236}">
                <a16:creationId xmlns:a16="http://schemas.microsoft.com/office/drawing/2014/main" id="{1A901C3D-CFAE-460D-BD0E-7D22164D7D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0590212" y="0"/>
            <a:ext cx="1059921" cy="6858000"/>
          </a:xfrm>
          <a:prstGeom prst="line">
            <a:avLst/>
          </a:prstGeom>
          <a:ln w="9525">
            <a:solidFill>
              <a:srgbClr val="BFBFBF">
                <a:alpha val="70000"/>
              </a:srgbClr>
            </a:solidFill>
          </a:ln>
        </p:spPr>
        <p:style>
          <a:lnRef idx="2">
            <a:schemeClr val="accent1"/>
          </a:lnRef>
          <a:fillRef idx="0">
            <a:schemeClr val="accent1"/>
          </a:fillRef>
          <a:effectRef idx="1">
            <a:schemeClr val="accent1"/>
          </a:effectRef>
          <a:fontRef idx="minor">
            <a:schemeClr val="tx1"/>
          </a:fontRef>
        </p:style>
      </p:cxnSp>
      <p:cxnSp>
        <p:nvCxnSpPr>
          <p:cNvPr id="60" name="Straight Connector 13">
            <a:extLst>
              <a:ext uri="{FF2B5EF4-FFF2-40B4-BE49-F238E27FC236}">
                <a16:creationId xmlns:a16="http://schemas.microsoft.com/office/drawing/2014/main" id="{837C0EA9-1437-4437-9D20-2BBDA1AA9F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721600" y="3721395"/>
            <a:ext cx="4345560" cy="3136604"/>
          </a:xfrm>
          <a:prstGeom prst="line">
            <a:avLst/>
          </a:prstGeom>
          <a:ln w="9525">
            <a:solidFill>
              <a:srgbClr val="BFBFBF">
                <a:alpha val="69804"/>
              </a:srgbClr>
            </a:solidFill>
          </a:ln>
        </p:spPr>
        <p:style>
          <a:lnRef idx="2">
            <a:schemeClr val="accent1"/>
          </a:lnRef>
          <a:fillRef idx="0">
            <a:schemeClr val="accent1"/>
          </a:fillRef>
          <a:effectRef idx="1">
            <a:schemeClr val="accent1"/>
          </a:effectRef>
          <a:fontRef idx="minor">
            <a:schemeClr val="tx1"/>
          </a:fontRef>
        </p:style>
      </p:cxnSp>
      <p:sp>
        <p:nvSpPr>
          <p:cNvPr id="61" name="Rectangle 23">
            <a:extLst>
              <a:ext uri="{FF2B5EF4-FFF2-40B4-BE49-F238E27FC236}">
                <a16:creationId xmlns:a16="http://schemas.microsoft.com/office/drawing/2014/main" id="{BB934D2B-85E2-4375-94EE-B66C16BF79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62" name="Rectangle 25">
            <a:extLst>
              <a:ext uri="{FF2B5EF4-FFF2-40B4-BE49-F238E27FC236}">
                <a16:creationId xmlns:a16="http://schemas.microsoft.com/office/drawing/2014/main" id="{9B445E02-D785-4565-B842-9567BBC095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63" name="Isosceles Triangle 19">
            <a:extLst>
              <a:ext uri="{FF2B5EF4-FFF2-40B4-BE49-F238E27FC236}">
                <a16:creationId xmlns:a16="http://schemas.microsoft.com/office/drawing/2014/main" id="{2C153736-D102-4F57-9DE7-615AFC02B0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64" name="Rectangle 27">
            <a:extLst>
              <a:ext uri="{FF2B5EF4-FFF2-40B4-BE49-F238E27FC236}">
                <a16:creationId xmlns:a16="http://schemas.microsoft.com/office/drawing/2014/main" id="{BA407A52-66F4-4CDE-A726-FF79F3EC34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65" name="Rectangle 28">
            <a:extLst>
              <a:ext uri="{FF2B5EF4-FFF2-40B4-BE49-F238E27FC236}">
                <a16:creationId xmlns:a16="http://schemas.microsoft.com/office/drawing/2014/main" id="{D28FFB34-4FC3-46F5-B900-D3B774FD0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66" name="Rectangle 29">
            <a:extLst>
              <a:ext uri="{FF2B5EF4-FFF2-40B4-BE49-F238E27FC236}">
                <a16:creationId xmlns:a16="http://schemas.microsoft.com/office/drawing/2014/main" id="{205F7B13-ACB5-46BE-8070-0431266B18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67" name="Isosceles Triangle 27">
            <a:extLst>
              <a:ext uri="{FF2B5EF4-FFF2-40B4-BE49-F238E27FC236}">
                <a16:creationId xmlns:a16="http://schemas.microsoft.com/office/drawing/2014/main" id="{D52A0D23-45DD-4DF4-ADE6-A81F409BB9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7D4A460B-3572-4BCB-BBB9-C2D07FBC40BC}"/>
              </a:ext>
            </a:extLst>
          </p:cNvPr>
          <p:cNvSpPr>
            <a:spLocks noGrp="1"/>
          </p:cNvSpPr>
          <p:nvPr>
            <p:ph type="title"/>
          </p:nvPr>
        </p:nvSpPr>
        <p:spPr>
          <a:xfrm>
            <a:off x="7829658" y="1253067"/>
            <a:ext cx="3371742" cy="4351866"/>
          </a:xfrm>
        </p:spPr>
        <p:txBody>
          <a:bodyPr anchor="ctr">
            <a:normAutofit/>
          </a:bodyPr>
          <a:lstStyle/>
          <a:p>
            <a:pPr rtl="0">
              <a:spcBef>
                <a:spcPts val="0"/>
              </a:spcBef>
              <a:spcAft>
                <a:spcPts val="0"/>
              </a:spcAft>
            </a:pPr>
            <a:br>
              <a:rPr lang="en-US">
                <a:solidFill>
                  <a:schemeClr val="bg1"/>
                </a:solidFill>
              </a:rPr>
            </a:br>
            <a:br>
              <a:rPr lang="en-US">
                <a:solidFill>
                  <a:schemeClr val="bg1"/>
                </a:solidFill>
              </a:rPr>
            </a:br>
            <a:endParaRPr lang="en-US">
              <a:solidFill>
                <a:schemeClr val="bg1"/>
              </a:solidFill>
            </a:endParaRPr>
          </a:p>
        </p:txBody>
      </p:sp>
    </p:spTree>
    <p:extLst>
      <p:ext uri="{BB962C8B-B14F-4D97-AF65-F5344CB8AC3E}">
        <p14:creationId xmlns:p14="http://schemas.microsoft.com/office/powerpoint/2010/main" val="7339461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Shape 161"/>
          <p:cNvSpPr txBox="1"/>
          <p:nvPr/>
        </p:nvSpPr>
        <p:spPr>
          <a:xfrm>
            <a:off x="1935369" y="382284"/>
            <a:ext cx="2783418" cy="1754327"/>
          </a:xfrm>
          <a:prstGeom prst="rect">
            <a:avLst/>
          </a:prstGeom>
          <a:noFill/>
          <a:ln>
            <a:noFill/>
          </a:ln>
        </p:spPr>
        <p:txBody>
          <a:bodyPr lIns="91425" tIns="45700" rIns="91425" bIns="45700" anchor="t" anchorCtr="0">
            <a:normAutofit/>
          </a:bodyPr>
          <a:lstStyle/>
          <a:p>
            <a:pPr>
              <a:buSzPct val="25000"/>
            </a:pPr>
            <a:r>
              <a:rPr lang="en-US" sz="3600" dirty="0">
                <a:solidFill>
                  <a:schemeClr val="lt1"/>
                </a:solidFill>
                <a:latin typeface="Gotham Rounded Book"/>
                <a:ea typeface="Georgia"/>
                <a:cs typeface="Gotham Rounded Book"/>
                <a:sym typeface="Georgia"/>
              </a:rPr>
              <a:t>Three ways racism</a:t>
            </a:r>
          </a:p>
          <a:p>
            <a:pPr>
              <a:buSzPct val="25000"/>
            </a:pPr>
            <a:r>
              <a:rPr lang="en-US" sz="3600" dirty="0">
                <a:solidFill>
                  <a:schemeClr val="lt1"/>
                </a:solidFill>
                <a:latin typeface="Gotham Rounded Book"/>
                <a:ea typeface="Georgia"/>
                <a:cs typeface="Gotham Rounded Book"/>
                <a:sym typeface="Georgia"/>
              </a:rPr>
              <a:t>manifests…</a:t>
            </a:r>
          </a:p>
        </p:txBody>
      </p:sp>
      <p:grpSp>
        <p:nvGrpSpPr>
          <p:cNvPr id="162" name="Shape 162"/>
          <p:cNvGrpSpPr/>
          <p:nvPr/>
        </p:nvGrpSpPr>
        <p:grpSpPr>
          <a:xfrm>
            <a:off x="4731980" y="958052"/>
            <a:ext cx="4714239" cy="4714240"/>
            <a:chOff x="3451859" y="2308859"/>
            <a:chExt cx="2545080" cy="2545080"/>
          </a:xfrm>
        </p:grpSpPr>
        <p:grpSp>
          <p:nvGrpSpPr>
            <p:cNvPr id="163" name="Shape 163"/>
            <p:cNvGrpSpPr/>
            <p:nvPr/>
          </p:nvGrpSpPr>
          <p:grpSpPr>
            <a:xfrm>
              <a:off x="3451859" y="2308859"/>
              <a:ext cx="2545080" cy="2545080"/>
              <a:chOff x="90895" y="0"/>
              <a:chExt cx="2545080" cy="2545080"/>
            </a:xfrm>
          </p:grpSpPr>
          <p:sp>
            <p:nvSpPr>
              <p:cNvPr id="164" name="Shape 164"/>
              <p:cNvSpPr/>
              <p:nvPr/>
            </p:nvSpPr>
            <p:spPr>
              <a:xfrm>
                <a:off x="90895" y="0"/>
                <a:ext cx="2545080" cy="2545080"/>
              </a:xfrm>
              <a:prstGeom prst="ellipse">
                <a:avLst/>
              </a:prstGeom>
              <a:solidFill>
                <a:srgbClr val="D1282E"/>
              </a:solidFill>
              <a:ln w="25400" cap="flat">
                <a:solidFill>
                  <a:schemeClr val="lt1"/>
                </a:solidFill>
                <a:prstDash val="solid"/>
                <a:round/>
                <a:headEnd type="none" w="med" len="med"/>
                <a:tailEnd type="none" w="med" len="med"/>
              </a:ln>
            </p:spPr>
            <p:txBody>
              <a:bodyPr lIns="91425" tIns="91425" rIns="91425" bIns="91425" anchor="ctr" anchorCtr="0">
                <a:normAutofit/>
              </a:bodyPr>
              <a:lstStyle/>
              <a:p>
                <a:endParaRPr/>
              </a:p>
            </p:txBody>
          </p:sp>
          <p:sp>
            <p:nvSpPr>
              <p:cNvPr id="165" name="Shape 165"/>
              <p:cNvSpPr/>
              <p:nvPr/>
            </p:nvSpPr>
            <p:spPr>
              <a:xfrm>
                <a:off x="830922" y="154384"/>
                <a:ext cx="1075865" cy="381761"/>
              </a:xfrm>
              <a:prstGeom prst="rect">
                <a:avLst/>
              </a:prstGeom>
              <a:noFill/>
              <a:ln>
                <a:noFill/>
              </a:ln>
            </p:spPr>
            <p:txBody>
              <a:bodyPr lIns="71100" tIns="71100" rIns="71100" bIns="71100" anchor="ctr" anchorCtr="0">
                <a:normAutofit/>
              </a:bodyPr>
              <a:lstStyle/>
              <a:p>
                <a:pPr algn="ctr">
                  <a:lnSpc>
                    <a:spcPct val="90000"/>
                  </a:lnSpc>
                  <a:spcAft>
                    <a:spcPts val="700"/>
                  </a:spcAft>
                  <a:buSzPct val="25000"/>
                </a:pPr>
                <a:r>
                  <a:rPr lang="en-US" sz="2000" b="1" dirty="0">
                    <a:latin typeface="Gotham Rounded Book"/>
                    <a:ea typeface="Georgia"/>
                    <a:cs typeface="Gotham Rounded Book"/>
                    <a:sym typeface="Georgia"/>
                  </a:rPr>
                  <a:t>Institutional </a:t>
                </a:r>
              </a:p>
            </p:txBody>
          </p:sp>
        </p:grpSp>
        <p:grpSp>
          <p:nvGrpSpPr>
            <p:cNvPr id="166" name="Shape 166"/>
            <p:cNvGrpSpPr/>
            <p:nvPr/>
          </p:nvGrpSpPr>
          <p:grpSpPr>
            <a:xfrm>
              <a:off x="3769994" y="2945128"/>
              <a:ext cx="1908809" cy="1908809"/>
              <a:chOff x="409030" y="636268"/>
              <a:chExt cx="1908809" cy="1908809"/>
            </a:xfrm>
          </p:grpSpPr>
          <p:sp>
            <p:nvSpPr>
              <p:cNvPr id="167" name="Shape 167"/>
              <p:cNvSpPr/>
              <p:nvPr/>
            </p:nvSpPr>
            <p:spPr>
              <a:xfrm>
                <a:off x="409030" y="636268"/>
                <a:ext cx="1908809" cy="1908809"/>
              </a:xfrm>
              <a:prstGeom prst="ellipse">
                <a:avLst/>
              </a:prstGeom>
              <a:solidFill>
                <a:schemeClr val="accent2">
                  <a:lumMod val="60000"/>
                  <a:lumOff val="40000"/>
                </a:schemeClr>
              </a:solidFill>
              <a:ln w="25400" cap="flat">
                <a:solidFill>
                  <a:schemeClr val="lt1"/>
                </a:solidFill>
                <a:prstDash val="solid"/>
                <a:round/>
                <a:headEnd type="none" w="med" len="med"/>
                <a:tailEnd type="none" w="med" len="med"/>
              </a:ln>
            </p:spPr>
            <p:txBody>
              <a:bodyPr lIns="91425" tIns="91425" rIns="91425" bIns="91425" anchor="ctr" anchorCtr="0">
                <a:normAutofit/>
              </a:bodyPr>
              <a:lstStyle/>
              <a:p>
                <a:endParaRPr/>
              </a:p>
            </p:txBody>
          </p:sp>
          <p:sp>
            <p:nvSpPr>
              <p:cNvPr id="168" name="Shape 168"/>
              <p:cNvSpPr/>
              <p:nvPr/>
            </p:nvSpPr>
            <p:spPr>
              <a:xfrm>
                <a:off x="830922" y="821648"/>
                <a:ext cx="1081023" cy="357901"/>
              </a:xfrm>
              <a:prstGeom prst="rect">
                <a:avLst/>
              </a:prstGeom>
              <a:noFill/>
              <a:ln>
                <a:noFill/>
              </a:ln>
            </p:spPr>
            <p:txBody>
              <a:bodyPr lIns="71100" tIns="71100" rIns="71100" bIns="71100" anchor="ctr" anchorCtr="0">
                <a:normAutofit/>
              </a:bodyPr>
              <a:lstStyle/>
              <a:p>
                <a:pPr algn="ctr">
                  <a:lnSpc>
                    <a:spcPct val="90000"/>
                  </a:lnSpc>
                  <a:spcAft>
                    <a:spcPts val="700"/>
                  </a:spcAft>
                  <a:buSzPct val="25000"/>
                </a:pPr>
                <a:r>
                  <a:rPr lang="en-US" sz="2000" b="1" dirty="0">
                    <a:latin typeface="Gotham Rounded Book"/>
                    <a:ea typeface="Georgia"/>
                    <a:cs typeface="Gotham Rounded Book"/>
                    <a:sym typeface="Georgia"/>
                  </a:rPr>
                  <a:t>Interpersonal</a:t>
                </a:r>
              </a:p>
            </p:txBody>
          </p:sp>
        </p:grpSp>
        <p:grpSp>
          <p:nvGrpSpPr>
            <p:cNvPr id="169" name="Shape 169"/>
            <p:cNvGrpSpPr/>
            <p:nvPr/>
          </p:nvGrpSpPr>
          <p:grpSpPr>
            <a:xfrm>
              <a:off x="4082971" y="3581397"/>
              <a:ext cx="1272540" cy="1272540"/>
              <a:chOff x="722006" y="1272537"/>
              <a:chExt cx="1272540" cy="1272540"/>
            </a:xfrm>
          </p:grpSpPr>
          <p:sp>
            <p:nvSpPr>
              <p:cNvPr id="170" name="Shape 170"/>
              <p:cNvSpPr/>
              <p:nvPr/>
            </p:nvSpPr>
            <p:spPr>
              <a:xfrm>
                <a:off x="722006" y="1272537"/>
                <a:ext cx="1272540" cy="1272540"/>
              </a:xfrm>
              <a:prstGeom prst="ellipse">
                <a:avLst/>
              </a:prstGeom>
              <a:solidFill>
                <a:schemeClr val="accent3">
                  <a:lumMod val="60000"/>
                  <a:lumOff val="40000"/>
                </a:schemeClr>
              </a:solidFill>
              <a:ln w="25400" cap="flat">
                <a:solidFill>
                  <a:schemeClr val="lt1"/>
                </a:solidFill>
                <a:prstDash val="solid"/>
                <a:round/>
                <a:headEnd type="none" w="med" len="med"/>
                <a:tailEnd type="none" w="med" len="med"/>
              </a:ln>
            </p:spPr>
            <p:txBody>
              <a:bodyPr lIns="91425" tIns="91425" rIns="91425" bIns="91425" anchor="ctr" anchorCtr="0">
                <a:normAutofit/>
              </a:bodyPr>
              <a:lstStyle/>
              <a:p>
                <a:r>
                  <a:rPr lang="en-US" dirty="0"/>
                  <a:t>       </a:t>
                </a:r>
                <a:endParaRPr dirty="0"/>
              </a:p>
            </p:txBody>
          </p:sp>
          <p:sp>
            <p:nvSpPr>
              <p:cNvPr id="171" name="Shape 171"/>
              <p:cNvSpPr/>
              <p:nvPr/>
            </p:nvSpPr>
            <p:spPr>
              <a:xfrm>
                <a:off x="830921" y="1590675"/>
                <a:ext cx="982424" cy="636270"/>
              </a:xfrm>
              <a:prstGeom prst="rect">
                <a:avLst/>
              </a:prstGeom>
              <a:noFill/>
              <a:ln>
                <a:noFill/>
              </a:ln>
            </p:spPr>
            <p:txBody>
              <a:bodyPr lIns="71100" tIns="71100" rIns="71100" bIns="71100" anchor="ctr" anchorCtr="0">
                <a:normAutofit/>
              </a:bodyPr>
              <a:lstStyle/>
              <a:p>
                <a:pPr algn="ctr">
                  <a:lnSpc>
                    <a:spcPct val="90000"/>
                  </a:lnSpc>
                  <a:spcAft>
                    <a:spcPts val="700"/>
                  </a:spcAft>
                  <a:buSzPct val="25000"/>
                </a:pPr>
                <a:r>
                  <a:rPr lang="en-US" sz="2000" b="1" dirty="0">
                    <a:latin typeface="Gotham Rounded Book"/>
                    <a:ea typeface="Georgia"/>
                    <a:cs typeface="Gotham Rounded Book"/>
                    <a:sym typeface="Georgia"/>
                  </a:rPr>
                  <a:t>Internalized</a:t>
                </a:r>
              </a:p>
            </p:txBody>
          </p:sp>
        </p:grpSp>
      </p:grpSp>
      <p:sp>
        <p:nvSpPr>
          <p:cNvPr id="2" name="Title 1">
            <a:extLst>
              <a:ext uri="{FF2B5EF4-FFF2-40B4-BE49-F238E27FC236}">
                <a16:creationId xmlns:a16="http://schemas.microsoft.com/office/drawing/2014/main" id="{192090B0-240A-4924-86D6-C9E371426C19}"/>
              </a:ext>
            </a:extLst>
          </p:cNvPr>
          <p:cNvSpPr>
            <a:spLocks noGrp="1"/>
          </p:cNvSpPr>
          <p:nvPr>
            <p:ph type="title"/>
          </p:nvPr>
        </p:nvSpPr>
        <p:spPr/>
        <p:txBody>
          <a:bodyPr/>
          <a:lstStyle/>
          <a:p>
            <a:r>
              <a:rPr lang="en-US" dirty="0"/>
              <a:t>Racism can be:</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grpSp>
        <p:nvGrpSpPr>
          <p:cNvPr id="162" name="Shape 162"/>
          <p:cNvGrpSpPr/>
          <p:nvPr/>
        </p:nvGrpSpPr>
        <p:grpSpPr>
          <a:xfrm>
            <a:off x="1875703" y="1303451"/>
            <a:ext cx="4175095" cy="4124962"/>
            <a:chOff x="3336548" y="2275014"/>
            <a:chExt cx="2545080" cy="2545080"/>
          </a:xfrm>
        </p:grpSpPr>
        <p:grpSp>
          <p:nvGrpSpPr>
            <p:cNvPr id="163" name="Shape 163"/>
            <p:cNvGrpSpPr/>
            <p:nvPr/>
          </p:nvGrpSpPr>
          <p:grpSpPr>
            <a:xfrm>
              <a:off x="3336548" y="2275014"/>
              <a:ext cx="2545080" cy="2545080"/>
              <a:chOff x="-24416" y="-33845"/>
              <a:chExt cx="2545080" cy="2545080"/>
            </a:xfrm>
          </p:grpSpPr>
          <p:sp>
            <p:nvSpPr>
              <p:cNvPr id="164" name="Shape 164"/>
              <p:cNvSpPr/>
              <p:nvPr/>
            </p:nvSpPr>
            <p:spPr>
              <a:xfrm>
                <a:off x="-24416" y="-33845"/>
                <a:ext cx="2545080" cy="2545080"/>
              </a:xfrm>
              <a:prstGeom prst="ellipse">
                <a:avLst/>
              </a:prstGeom>
              <a:solidFill>
                <a:srgbClr val="D1282E"/>
              </a:solidFill>
              <a:ln w="25400" cap="flat">
                <a:solidFill>
                  <a:schemeClr val="lt1"/>
                </a:solidFill>
                <a:prstDash val="solid"/>
                <a:round/>
                <a:headEnd type="none" w="med" len="med"/>
                <a:tailEnd type="none" w="med" len="med"/>
              </a:ln>
            </p:spPr>
            <p:txBody>
              <a:bodyPr lIns="91425" tIns="91425" rIns="91425" bIns="91425" anchor="ctr" anchorCtr="0">
                <a:normAutofit/>
              </a:bodyPr>
              <a:lstStyle/>
              <a:p>
                <a:endParaRPr/>
              </a:p>
            </p:txBody>
          </p:sp>
          <p:sp>
            <p:nvSpPr>
              <p:cNvPr id="165" name="Shape 165"/>
              <p:cNvSpPr/>
              <p:nvPr/>
            </p:nvSpPr>
            <p:spPr>
              <a:xfrm>
                <a:off x="437609" y="1047522"/>
                <a:ext cx="1474335" cy="322909"/>
              </a:xfrm>
              <a:prstGeom prst="rect">
                <a:avLst/>
              </a:prstGeom>
              <a:noFill/>
              <a:ln>
                <a:noFill/>
              </a:ln>
            </p:spPr>
            <p:txBody>
              <a:bodyPr lIns="71100" tIns="71100" rIns="71100" bIns="71100" anchor="ctr" anchorCtr="0">
                <a:noAutofit/>
              </a:bodyPr>
              <a:lstStyle/>
              <a:p>
                <a:pPr algn="ctr">
                  <a:lnSpc>
                    <a:spcPct val="90000"/>
                  </a:lnSpc>
                  <a:spcAft>
                    <a:spcPts val="700"/>
                  </a:spcAft>
                  <a:buSzPct val="25000"/>
                </a:pPr>
                <a:r>
                  <a:rPr lang="en-US" sz="2800" b="1" dirty="0">
                    <a:latin typeface="Gotham Rounded Book"/>
                    <a:ea typeface="Georgia"/>
                    <a:cs typeface="Gotham Rounded Book"/>
                    <a:sym typeface="Georgia"/>
                  </a:rPr>
                  <a:t>Institutional</a:t>
                </a:r>
              </a:p>
              <a:p>
                <a:pPr algn="ctr">
                  <a:lnSpc>
                    <a:spcPct val="90000"/>
                  </a:lnSpc>
                  <a:spcAft>
                    <a:spcPts val="700"/>
                  </a:spcAft>
                  <a:buSzPct val="25000"/>
                </a:pPr>
                <a:r>
                  <a:rPr lang="en-US" sz="2800" b="1" dirty="0">
                    <a:latin typeface="Gotham Rounded Book"/>
                    <a:ea typeface="Georgia"/>
                    <a:cs typeface="Gotham Rounded Book"/>
                    <a:sym typeface="Georgia"/>
                  </a:rPr>
                  <a:t>Racism </a:t>
                </a:r>
              </a:p>
            </p:txBody>
          </p:sp>
        </p:grpSp>
        <p:sp>
          <p:nvSpPr>
            <p:cNvPr id="168" name="Shape 168"/>
            <p:cNvSpPr/>
            <p:nvPr/>
          </p:nvSpPr>
          <p:spPr>
            <a:xfrm>
              <a:off x="4191886" y="3130508"/>
              <a:ext cx="1081023" cy="357901"/>
            </a:xfrm>
            <a:prstGeom prst="rect">
              <a:avLst/>
            </a:prstGeom>
            <a:noFill/>
            <a:ln>
              <a:noFill/>
            </a:ln>
          </p:spPr>
          <p:txBody>
            <a:bodyPr lIns="71100" tIns="71100" rIns="71100" bIns="71100" anchor="ctr" anchorCtr="0">
              <a:normAutofit/>
            </a:bodyPr>
            <a:lstStyle/>
            <a:p>
              <a:pPr algn="ctr">
                <a:lnSpc>
                  <a:spcPct val="90000"/>
                </a:lnSpc>
                <a:spcAft>
                  <a:spcPts val="700"/>
                </a:spcAft>
                <a:buSzPct val="25000"/>
              </a:pPr>
              <a:endParaRPr lang="en-US" sz="2000" b="1" dirty="0">
                <a:latin typeface="Gotham Rounded Book"/>
                <a:ea typeface="Georgia"/>
                <a:cs typeface="Gotham Rounded Book"/>
                <a:sym typeface="Georgia"/>
              </a:endParaRPr>
            </a:p>
          </p:txBody>
        </p:sp>
        <p:sp>
          <p:nvSpPr>
            <p:cNvPr id="171" name="Shape 171"/>
            <p:cNvSpPr/>
            <p:nvPr/>
          </p:nvSpPr>
          <p:spPr>
            <a:xfrm>
              <a:off x="4191886" y="3899535"/>
              <a:ext cx="982424" cy="636270"/>
            </a:xfrm>
            <a:prstGeom prst="rect">
              <a:avLst/>
            </a:prstGeom>
            <a:noFill/>
            <a:ln>
              <a:noFill/>
            </a:ln>
          </p:spPr>
          <p:txBody>
            <a:bodyPr lIns="71100" tIns="71100" rIns="71100" bIns="71100" anchor="ctr" anchorCtr="0">
              <a:normAutofit/>
            </a:bodyPr>
            <a:lstStyle/>
            <a:p>
              <a:pPr algn="ctr">
                <a:lnSpc>
                  <a:spcPct val="90000"/>
                </a:lnSpc>
                <a:spcAft>
                  <a:spcPts val="700"/>
                </a:spcAft>
                <a:buSzPct val="25000"/>
              </a:pPr>
              <a:endParaRPr lang="en-US" sz="2000" b="1" dirty="0">
                <a:latin typeface="Gotham Rounded Book"/>
                <a:ea typeface="Georgia"/>
                <a:cs typeface="Gotham Rounded Book"/>
                <a:sym typeface="Georgia"/>
              </a:endParaRPr>
            </a:p>
          </p:txBody>
        </p:sp>
      </p:grpSp>
      <p:sp>
        <p:nvSpPr>
          <p:cNvPr id="2" name="TextBox 1"/>
          <p:cNvSpPr txBox="1"/>
          <p:nvPr/>
        </p:nvSpPr>
        <p:spPr>
          <a:xfrm>
            <a:off x="4972659" y="2999215"/>
            <a:ext cx="1378187" cy="622935"/>
          </a:xfrm>
          <a:prstGeom prst="rightArrow">
            <a:avLst>
              <a:gd name="adj1" fmla="val 58839"/>
              <a:gd name="adj2" fmla="val 50000"/>
            </a:avLst>
          </a:prstGeom>
          <a:solidFill>
            <a:schemeClr val="accent2"/>
          </a:solidFill>
          <a:ln>
            <a:solidFill>
              <a:schemeClr val="bg1"/>
            </a:solidFill>
          </a:ln>
        </p:spPr>
        <p:txBody>
          <a:bodyPr wrap="square" rtlCol="0">
            <a:spAutoFit/>
          </a:bodyPr>
          <a:lstStyle/>
          <a:p>
            <a:endParaRPr lang="en-US" dirty="0"/>
          </a:p>
        </p:txBody>
      </p:sp>
      <p:sp>
        <p:nvSpPr>
          <p:cNvPr id="4" name="Rectangle 3"/>
          <p:cNvSpPr/>
          <p:nvPr/>
        </p:nvSpPr>
        <p:spPr>
          <a:xfrm>
            <a:off x="6427402" y="1740678"/>
            <a:ext cx="3780724" cy="2554545"/>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r>
              <a:rPr lang="en-US" sz="2000" dirty="0">
                <a:solidFill>
                  <a:schemeClr val="bg1"/>
                </a:solidFill>
                <a:latin typeface="Gotham Rounded Book"/>
                <a:cs typeface="Gotham Rounded Book"/>
              </a:rPr>
              <a:t>The way racism manifests itself within various institutions in society. This includes the policies and practices that perpetuate a cycle of racial inequity and are promoted (overtly or subtly) by </a:t>
            </a:r>
            <a:r>
              <a:rPr lang="en-US" sz="2000" dirty="0">
                <a:solidFill>
                  <a:srgbClr val="FFFFFF"/>
                </a:solidFill>
                <a:latin typeface="Gotham Rounded Book"/>
                <a:cs typeface="Gotham Rounded Book"/>
              </a:rPr>
              <a:t>institutions (i.e. schools, government, housing, media). </a:t>
            </a:r>
          </a:p>
        </p:txBody>
      </p:sp>
      <p:sp>
        <p:nvSpPr>
          <p:cNvPr id="10" name="TextBox 9"/>
          <p:cNvSpPr txBox="1"/>
          <p:nvPr/>
        </p:nvSpPr>
        <p:spPr>
          <a:xfrm>
            <a:off x="2074461" y="580175"/>
            <a:ext cx="4352941" cy="461665"/>
          </a:xfrm>
          <a:prstGeom prst="rect">
            <a:avLst/>
          </a:prstGeom>
          <a:noFill/>
        </p:spPr>
        <p:txBody>
          <a:bodyPr wrap="square" rtlCol="0">
            <a:spAutoFit/>
          </a:bodyPr>
          <a:lstStyle/>
          <a:p>
            <a:r>
              <a:rPr lang="en-US" sz="2400" b="1" dirty="0">
                <a:solidFill>
                  <a:srgbClr val="00B050"/>
                </a:solidFill>
                <a:latin typeface="Gotham Rounded Bold"/>
                <a:cs typeface="Gotham Rounded Bold"/>
              </a:rPr>
              <a:t>School to Prison Pipeline</a:t>
            </a:r>
          </a:p>
        </p:txBody>
      </p:sp>
      <p:sp>
        <p:nvSpPr>
          <p:cNvPr id="11" name="TextBox 10"/>
          <p:cNvSpPr txBox="1"/>
          <p:nvPr/>
        </p:nvSpPr>
        <p:spPr>
          <a:xfrm>
            <a:off x="7929351" y="6145680"/>
            <a:ext cx="1923347" cy="461665"/>
          </a:xfrm>
          <a:prstGeom prst="rect">
            <a:avLst/>
          </a:prstGeom>
          <a:noFill/>
        </p:spPr>
        <p:txBody>
          <a:bodyPr wrap="none" rtlCol="0">
            <a:spAutoFit/>
          </a:bodyPr>
          <a:lstStyle/>
          <a:p>
            <a:r>
              <a:rPr lang="en-US" sz="2400" b="1" dirty="0">
                <a:solidFill>
                  <a:srgbClr val="C00000"/>
                </a:solidFill>
                <a:latin typeface="Gotham Rounded Bold"/>
                <a:cs typeface="Gotham Rounded Bold"/>
              </a:rPr>
              <a:t>Food Deserts </a:t>
            </a:r>
          </a:p>
        </p:txBody>
      </p:sp>
      <p:sp>
        <p:nvSpPr>
          <p:cNvPr id="12" name="TextBox 11"/>
          <p:cNvSpPr txBox="1"/>
          <p:nvPr/>
        </p:nvSpPr>
        <p:spPr>
          <a:xfrm>
            <a:off x="8632579" y="377163"/>
            <a:ext cx="1376018" cy="461665"/>
          </a:xfrm>
          <a:prstGeom prst="rect">
            <a:avLst/>
          </a:prstGeom>
          <a:noFill/>
        </p:spPr>
        <p:txBody>
          <a:bodyPr wrap="none" rtlCol="0">
            <a:spAutoFit/>
          </a:bodyPr>
          <a:lstStyle/>
          <a:p>
            <a:r>
              <a:rPr lang="en-US" sz="2400" b="1" dirty="0">
                <a:solidFill>
                  <a:srgbClr val="C00000"/>
                </a:solidFill>
                <a:latin typeface="Gotham Rounded Bold"/>
                <a:cs typeface="Gotham Rounded Bold"/>
              </a:rPr>
              <a:t>Redlining</a:t>
            </a:r>
          </a:p>
        </p:txBody>
      </p:sp>
      <p:sp>
        <p:nvSpPr>
          <p:cNvPr id="13" name="TextBox 12"/>
          <p:cNvSpPr txBox="1"/>
          <p:nvPr/>
        </p:nvSpPr>
        <p:spPr>
          <a:xfrm>
            <a:off x="2225380" y="5914848"/>
            <a:ext cx="2050754" cy="461665"/>
          </a:xfrm>
          <a:prstGeom prst="rect">
            <a:avLst/>
          </a:prstGeom>
          <a:noFill/>
        </p:spPr>
        <p:txBody>
          <a:bodyPr wrap="none" rtlCol="0">
            <a:spAutoFit/>
          </a:bodyPr>
          <a:lstStyle/>
          <a:p>
            <a:r>
              <a:rPr lang="en-US" sz="2400" dirty="0">
                <a:solidFill>
                  <a:srgbClr val="FF0000"/>
                </a:solidFill>
                <a:latin typeface="Gotham Rounded Bold"/>
                <a:cs typeface="Gotham Rounded Bold"/>
              </a:rPr>
              <a:t>Stop and Frisk </a:t>
            </a:r>
          </a:p>
        </p:txBody>
      </p:sp>
      <p:sp>
        <p:nvSpPr>
          <p:cNvPr id="14" name="TextBox 13"/>
          <p:cNvSpPr txBox="1"/>
          <p:nvPr/>
        </p:nvSpPr>
        <p:spPr>
          <a:xfrm>
            <a:off x="5593247" y="5228359"/>
            <a:ext cx="1668310" cy="461665"/>
          </a:xfrm>
          <a:prstGeom prst="rect">
            <a:avLst/>
          </a:prstGeom>
          <a:noFill/>
        </p:spPr>
        <p:txBody>
          <a:bodyPr wrap="square" rtlCol="0">
            <a:spAutoFit/>
          </a:bodyPr>
          <a:lstStyle/>
          <a:p>
            <a:r>
              <a:rPr lang="en-US" sz="2400" b="1" dirty="0">
                <a:solidFill>
                  <a:schemeClr val="accent1">
                    <a:lumMod val="75000"/>
                  </a:schemeClr>
                </a:solidFill>
                <a:latin typeface="Gotham Rounded Bold"/>
                <a:cs typeface="Gotham Rounded Bold"/>
              </a:rPr>
              <a:t>Media</a:t>
            </a:r>
          </a:p>
        </p:txBody>
      </p:sp>
    </p:spTree>
    <p:extLst>
      <p:ext uri="{BB962C8B-B14F-4D97-AF65-F5344CB8AC3E}">
        <p14:creationId xmlns:p14="http://schemas.microsoft.com/office/powerpoint/2010/main" val="1109412556"/>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P spid="1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4" name="Shape 164"/>
          <p:cNvSpPr/>
          <p:nvPr/>
        </p:nvSpPr>
        <p:spPr>
          <a:xfrm>
            <a:off x="1767209" y="715060"/>
            <a:ext cx="4471030" cy="4714240"/>
          </a:xfrm>
          <a:prstGeom prst="ellipse">
            <a:avLst/>
          </a:prstGeom>
          <a:solidFill>
            <a:srgbClr val="D1282E"/>
          </a:solidFill>
          <a:ln w="25400" cap="flat">
            <a:solidFill>
              <a:schemeClr val="lt1"/>
            </a:solidFill>
            <a:prstDash val="solid"/>
            <a:round/>
            <a:headEnd type="none" w="med" len="med"/>
            <a:tailEnd type="none" w="med" len="med"/>
          </a:ln>
        </p:spPr>
        <p:txBody>
          <a:bodyPr lIns="91425" tIns="91425" rIns="91425" bIns="91425" anchor="ctr" anchorCtr="0">
            <a:normAutofit/>
          </a:bodyPr>
          <a:lstStyle/>
          <a:p>
            <a:endParaRPr/>
          </a:p>
        </p:txBody>
      </p:sp>
      <p:sp>
        <p:nvSpPr>
          <p:cNvPr id="161" name="Shape 161"/>
          <p:cNvSpPr txBox="1"/>
          <p:nvPr/>
        </p:nvSpPr>
        <p:spPr>
          <a:xfrm>
            <a:off x="6691466" y="1035217"/>
            <a:ext cx="3571185" cy="4073925"/>
          </a:xfrm>
          <a:prstGeom prst="rect">
            <a:avLst/>
          </a:prstGeom>
          <a:ln/>
        </p:spPr>
        <p:style>
          <a:lnRef idx="2">
            <a:schemeClr val="accent5">
              <a:shade val="50000"/>
            </a:schemeClr>
          </a:lnRef>
          <a:fillRef idx="1">
            <a:schemeClr val="accent5"/>
          </a:fillRef>
          <a:effectRef idx="0">
            <a:schemeClr val="accent5"/>
          </a:effectRef>
          <a:fontRef idx="minor">
            <a:schemeClr val="lt1"/>
          </a:fontRef>
        </p:style>
        <p:txBody>
          <a:bodyPr lIns="91425" tIns="45700" rIns="91425" bIns="45700" anchor="t" anchorCtr="0">
            <a:normAutofit fontScale="25000" lnSpcReduction="20000"/>
          </a:bodyPr>
          <a:lstStyle/>
          <a:p>
            <a:pPr lvl="0"/>
            <a:r>
              <a:rPr lang="en-US" sz="7200" dirty="0">
                <a:solidFill>
                  <a:srgbClr val="FFFFFF"/>
                </a:solidFill>
                <a:latin typeface="Gotham Rounded Book"/>
                <a:cs typeface="Gotham Rounded Book"/>
              </a:rPr>
              <a:t>Consciously or subconsciously discriminating against a person or a group simply because of their race.  </a:t>
            </a:r>
          </a:p>
          <a:p>
            <a:pPr lvl="0"/>
            <a:endParaRPr lang="en-US" sz="7200" dirty="0">
              <a:solidFill>
                <a:srgbClr val="FFFFFF"/>
              </a:solidFill>
              <a:latin typeface="Gotham Rounded Book"/>
              <a:cs typeface="Gotham Rounded Book"/>
            </a:endParaRPr>
          </a:p>
          <a:p>
            <a:pPr lvl="0"/>
            <a:r>
              <a:rPr lang="en-US" sz="7200" dirty="0">
                <a:solidFill>
                  <a:srgbClr val="FFFFFF"/>
                </a:solidFill>
                <a:latin typeface="Gotham Rounded Book"/>
                <a:cs typeface="Gotham Rounded Book"/>
              </a:rPr>
              <a:t>This is usually manifested through communication (verbal or non-verbal) or actions. It occurs when those with racial privilege (White people) discriminate against, isolate, minimize the experience of or oppress those with no (historical) structural power (People of Color). </a:t>
            </a:r>
          </a:p>
          <a:p>
            <a:pPr lvl="0"/>
            <a:endParaRPr lang="en-US" sz="7200" dirty="0">
              <a:solidFill>
                <a:srgbClr val="FFFFFF"/>
              </a:solidFill>
              <a:latin typeface="Gotham Rounded Book"/>
              <a:cs typeface="Gotham Rounded Book"/>
            </a:endParaRPr>
          </a:p>
          <a:p>
            <a:r>
              <a:rPr lang="en-US" sz="5600" dirty="0">
                <a:solidFill>
                  <a:srgbClr val="FFFFFF"/>
                </a:solidFill>
                <a:latin typeface="Gotham Rounded Book"/>
                <a:cs typeface="Gotham Rounded Book"/>
              </a:rPr>
              <a:t> </a:t>
            </a:r>
          </a:p>
        </p:txBody>
      </p:sp>
      <p:grpSp>
        <p:nvGrpSpPr>
          <p:cNvPr id="162" name="Shape 162"/>
          <p:cNvGrpSpPr/>
          <p:nvPr/>
        </p:nvGrpSpPr>
        <p:grpSpPr>
          <a:xfrm>
            <a:off x="2186390" y="475616"/>
            <a:ext cx="3535677" cy="4269832"/>
            <a:chOff x="3637500" y="2536906"/>
            <a:chExt cx="1908809" cy="2305157"/>
          </a:xfrm>
        </p:grpSpPr>
        <p:sp>
          <p:nvSpPr>
            <p:cNvPr id="165" name="Shape 165"/>
            <p:cNvSpPr/>
            <p:nvPr/>
          </p:nvSpPr>
          <p:spPr>
            <a:xfrm>
              <a:off x="4077905" y="2536906"/>
              <a:ext cx="1075865" cy="381761"/>
            </a:xfrm>
            <a:prstGeom prst="rect">
              <a:avLst/>
            </a:prstGeom>
            <a:noFill/>
            <a:ln>
              <a:noFill/>
            </a:ln>
          </p:spPr>
          <p:txBody>
            <a:bodyPr lIns="71100" tIns="71100" rIns="71100" bIns="71100" anchor="ctr" anchorCtr="0">
              <a:normAutofit/>
            </a:bodyPr>
            <a:lstStyle/>
            <a:p>
              <a:pPr algn="ctr">
                <a:lnSpc>
                  <a:spcPct val="90000"/>
                </a:lnSpc>
                <a:spcAft>
                  <a:spcPts val="700"/>
                </a:spcAft>
                <a:buSzPct val="25000"/>
              </a:pPr>
              <a:r>
                <a:rPr lang="en-US" sz="2000" b="1" dirty="0">
                  <a:latin typeface="Gotham Rounded Book"/>
                  <a:ea typeface="Georgia"/>
                  <a:cs typeface="Gotham Rounded Book"/>
                  <a:sym typeface="Georgia"/>
                </a:rPr>
                <a:t> </a:t>
              </a:r>
            </a:p>
          </p:txBody>
        </p:sp>
        <p:grpSp>
          <p:nvGrpSpPr>
            <p:cNvPr id="166" name="Shape 166"/>
            <p:cNvGrpSpPr/>
            <p:nvPr/>
          </p:nvGrpSpPr>
          <p:grpSpPr>
            <a:xfrm>
              <a:off x="3637500" y="2933254"/>
              <a:ext cx="1908809" cy="1908809"/>
              <a:chOff x="276536" y="624394"/>
              <a:chExt cx="1908809" cy="1908809"/>
            </a:xfrm>
          </p:grpSpPr>
          <p:sp>
            <p:nvSpPr>
              <p:cNvPr id="167" name="Shape 167"/>
              <p:cNvSpPr/>
              <p:nvPr/>
            </p:nvSpPr>
            <p:spPr>
              <a:xfrm>
                <a:off x="276536" y="624394"/>
                <a:ext cx="1908809" cy="1908809"/>
              </a:xfrm>
              <a:prstGeom prst="ellipse">
                <a:avLst/>
              </a:prstGeom>
              <a:solidFill>
                <a:schemeClr val="accent2">
                  <a:lumMod val="60000"/>
                  <a:lumOff val="40000"/>
                </a:schemeClr>
              </a:solidFill>
              <a:ln w="25400" cap="flat">
                <a:solidFill>
                  <a:schemeClr val="lt1"/>
                </a:solidFill>
                <a:prstDash val="solid"/>
                <a:round/>
                <a:headEnd type="none" w="med" len="med"/>
                <a:tailEnd type="none" w="med" len="med"/>
              </a:ln>
            </p:spPr>
            <p:txBody>
              <a:bodyPr lIns="91425" tIns="91425" rIns="91425" bIns="91425" anchor="ctr" anchorCtr="0">
                <a:normAutofit/>
              </a:bodyPr>
              <a:lstStyle/>
              <a:p>
                <a:endParaRPr/>
              </a:p>
            </p:txBody>
          </p:sp>
          <p:sp>
            <p:nvSpPr>
              <p:cNvPr id="168" name="Shape 168"/>
              <p:cNvSpPr/>
              <p:nvPr/>
            </p:nvSpPr>
            <p:spPr>
              <a:xfrm>
                <a:off x="308078" y="1139850"/>
                <a:ext cx="1486917" cy="438949"/>
              </a:xfrm>
              <a:prstGeom prst="rect">
                <a:avLst/>
              </a:prstGeom>
              <a:noFill/>
              <a:ln>
                <a:noFill/>
              </a:ln>
            </p:spPr>
            <p:txBody>
              <a:bodyPr lIns="71100" tIns="71100" rIns="71100" bIns="71100" anchor="ctr" anchorCtr="0">
                <a:noAutofit/>
              </a:bodyPr>
              <a:lstStyle/>
              <a:p>
                <a:pPr algn="ctr">
                  <a:lnSpc>
                    <a:spcPct val="90000"/>
                  </a:lnSpc>
                  <a:spcAft>
                    <a:spcPts val="700"/>
                  </a:spcAft>
                  <a:buSzPct val="25000"/>
                </a:pPr>
                <a:endParaRPr lang="en-US" sz="300" b="1" dirty="0">
                  <a:latin typeface="Gotham Rounded Book"/>
                  <a:ea typeface="Georgia"/>
                  <a:cs typeface="Gotham Rounded Book"/>
                  <a:sym typeface="Georgia"/>
                </a:endParaRPr>
              </a:p>
              <a:p>
                <a:pPr algn="ctr">
                  <a:lnSpc>
                    <a:spcPct val="90000"/>
                  </a:lnSpc>
                  <a:spcAft>
                    <a:spcPts val="700"/>
                  </a:spcAft>
                  <a:buSzPct val="25000"/>
                </a:pPr>
                <a:endParaRPr lang="en-US" sz="300" b="1" dirty="0">
                  <a:latin typeface="Gotham Rounded Book"/>
                  <a:ea typeface="Georgia"/>
                  <a:cs typeface="Gotham Rounded Book"/>
                  <a:sym typeface="Georgia"/>
                </a:endParaRPr>
              </a:p>
              <a:p>
                <a:pPr algn="ctr">
                  <a:lnSpc>
                    <a:spcPct val="90000"/>
                  </a:lnSpc>
                  <a:spcAft>
                    <a:spcPts val="700"/>
                  </a:spcAft>
                  <a:buSzPct val="25000"/>
                </a:pPr>
                <a:endParaRPr lang="en-US" sz="2800" b="1" dirty="0">
                  <a:latin typeface="Gotham Rounded Book"/>
                  <a:ea typeface="Georgia"/>
                  <a:cs typeface="Gotham Rounded Book"/>
                  <a:sym typeface="Georgia"/>
                </a:endParaRPr>
              </a:p>
              <a:p>
                <a:pPr algn="ctr">
                  <a:lnSpc>
                    <a:spcPct val="90000"/>
                  </a:lnSpc>
                  <a:spcAft>
                    <a:spcPts val="700"/>
                  </a:spcAft>
                  <a:buSzPct val="25000"/>
                </a:pPr>
                <a:r>
                  <a:rPr lang="en-US" sz="2800" b="1" dirty="0">
                    <a:latin typeface="Gotham Rounded Book"/>
                    <a:ea typeface="Georgia"/>
                    <a:cs typeface="Gotham Rounded Book"/>
                    <a:sym typeface="Georgia"/>
                  </a:rPr>
                  <a:t>Interpersonal</a:t>
                </a:r>
              </a:p>
              <a:p>
                <a:pPr algn="ctr">
                  <a:lnSpc>
                    <a:spcPct val="90000"/>
                  </a:lnSpc>
                  <a:spcAft>
                    <a:spcPts val="700"/>
                  </a:spcAft>
                  <a:buSzPct val="25000"/>
                </a:pPr>
                <a:r>
                  <a:rPr lang="en-US" sz="2800" b="1" dirty="0">
                    <a:latin typeface="Gotham Rounded Book"/>
                    <a:ea typeface="Georgia"/>
                    <a:cs typeface="Gotham Rounded Book"/>
                    <a:sym typeface="Georgia"/>
                  </a:rPr>
                  <a:t>Racism</a:t>
                </a:r>
              </a:p>
            </p:txBody>
          </p:sp>
        </p:grpSp>
      </p:grpSp>
      <p:sp>
        <p:nvSpPr>
          <p:cNvPr id="13" name="TextBox 12"/>
          <p:cNvSpPr txBox="1"/>
          <p:nvPr/>
        </p:nvSpPr>
        <p:spPr>
          <a:xfrm>
            <a:off x="4940922" y="2766488"/>
            <a:ext cx="1605352" cy="622935"/>
          </a:xfrm>
          <a:prstGeom prst="rightArrow">
            <a:avLst>
              <a:gd name="adj1" fmla="val 58839"/>
              <a:gd name="adj2" fmla="val 50000"/>
            </a:avLst>
          </a:prstGeom>
          <a:ln/>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endParaRPr lang="en-US" dirty="0"/>
          </a:p>
        </p:txBody>
      </p:sp>
      <p:sp>
        <p:nvSpPr>
          <p:cNvPr id="2" name="TextBox 1"/>
          <p:cNvSpPr txBox="1"/>
          <p:nvPr/>
        </p:nvSpPr>
        <p:spPr>
          <a:xfrm>
            <a:off x="2452854" y="5820059"/>
            <a:ext cx="2411366" cy="461665"/>
          </a:xfrm>
          <a:prstGeom prst="rect">
            <a:avLst/>
          </a:prstGeom>
          <a:noFill/>
        </p:spPr>
        <p:txBody>
          <a:bodyPr wrap="none" rtlCol="0">
            <a:spAutoFit/>
          </a:bodyPr>
          <a:lstStyle/>
          <a:p>
            <a:r>
              <a:rPr lang="en-US" sz="2400" b="1" dirty="0" err="1">
                <a:solidFill>
                  <a:schemeClr val="accent2"/>
                </a:solidFill>
                <a:latin typeface="Gotham Rounded Bold"/>
                <a:cs typeface="Gotham Rounded Bold"/>
              </a:rPr>
              <a:t>Microaggressions</a:t>
            </a:r>
            <a:endParaRPr lang="en-US" sz="2400" b="1" dirty="0">
              <a:solidFill>
                <a:schemeClr val="accent2"/>
              </a:solidFill>
              <a:latin typeface="Gotham Rounded Bold"/>
              <a:cs typeface="Gotham Rounded Bold"/>
            </a:endParaRPr>
          </a:p>
        </p:txBody>
      </p:sp>
      <p:sp>
        <p:nvSpPr>
          <p:cNvPr id="12" name="TextBox 11"/>
          <p:cNvSpPr txBox="1"/>
          <p:nvPr/>
        </p:nvSpPr>
        <p:spPr>
          <a:xfrm>
            <a:off x="3936953" y="83461"/>
            <a:ext cx="2331087" cy="461665"/>
          </a:xfrm>
          <a:prstGeom prst="rect">
            <a:avLst/>
          </a:prstGeom>
          <a:noFill/>
        </p:spPr>
        <p:txBody>
          <a:bodyPr wrap="none" rtlCol="0">
            <a:spAutoFit/>
          </a:bodyPr>
          <a:lstStyle/>
          <a:p>
            <a:r>
              <a:rPr lang="en-US" sz="2400" b="1" dirty="0">
                <a:solidFill>
                  <a:srgbClr val="FF0000"/>
                </a:solidFill>
                <a:latin typeface="Gotham Rounded Bold"/>
                <a:cs typeface="Gotham Rounded Bold"/>
              </a:rPr>
              <a:t>School Discipline</a:t>
            </a:r>
          </a:p>
        </p:txBody>
      </p:sp>
      <p:sp>
        <p:nvSpPr>
          <p:cNvPr id="15" name="TextBox 14"/>
          <p:cNvSpPr txBox="1"/>
          <p:nvPr/>
        </p:nvSpPr>
        <p:spPr>
          <a:xfrm>
            <a:off x="6339992" y="5741626"/>
            <a:ext cx="3527312" cy="461665"/>
          </a:xfrm>
          <a:prstGeom prst="rect">
            <a:avLst/>
          </a:prstGeom>
          <a:noFill/>
        </p:spPr>
        <p:txBody>
          <a:bodyPr wrap="none" rtlCol="0">
            <a:spAutoFit/>
          </a:bodyPr>
          <a:lstStyle/>
          <a:p>
            <a:r>
              <a:rPr lang="en-US" sz="2400" b="1" dirty="0">
                <a:solidFill>
                  <a:srgbClr val="C00000"/>
                </a:solidFill>
                <a:latin typeface="Gotham Rounded Bold"/>
                <a:cs typeface="Gotham Rounded Bold"/>
              </a:rPr>
              <a:t>Financial Aid Assumptions</a:t>
            </a:r>
          </a:p>
        </p:txBody>
      </p:sp>
      <p:sp>
        <p:nvSpPr>
          <p:cNvPr id="16" name="TextBox 15"/>
          <p:cNvSpPr txBox="1"/>
          <p:nvPr/>
        </p:nvSpPr>
        <p:spPr>
          <a:xfrm>
            <a:off x="1767210" y="314294"/>
            <a:ext cx="1393202" cy="461665"/>
          </a:xfrm>
          <a:prstGeom prst="rect">
            <a:avLst/>
          </a:prstGeom>
          <a:noFill/>
        </p:spPr>
        <p:txBody>
          <a:bodyPr wrap="none" rtlCol="0">
            <a:spAutoFit/>
          </a:bodyPr>
          <a:lstStyle/>
          <a:p>
            <a:r>
              <a:rPr lang="en-US" sz="2400" b="1" dirty="0">
                <a:solidFill>
                  <a:srgbClr val="00B050"/>
                </a:solidFill>
                <a:latin typeface="Gotham Rounded Bold"/>
                <a:cs typeface="Gotham Rounded Bold"/>
              </a:rPr>
              <a:t>Language</a:t>
            </a:r>
          </a:p>
        </p:txBody>
      </p:sp>
      <p:sp>
        <p:nvSpPr>
          <p:cNvPr id="17" name="TextBox 16"/>
          <p:cNvSpPr txBox="1"/>
          <p:nvPr/>
        </p:nvSpPr>
        <p:spPr>
          <a:xfrm>
            <a:off x="4681053" y="5226907"/>
            <a:ext cx="2178160" cy="461665"/>
          </a:xfrm>
          <a:prstGeom prst="rect">
            <a:avLst/>
          </a:prstGeom>
          <a:noFill/>
        </p:spPr>
        <p:txBody>
          <a:bodyPr wrap="none" rtlCol="0">
            <a:spAutoFit/>
          </a:bodyPr>
          <a:lstStyle/>
          <a:p>
            <a:r>
              <a:rPr lang="en-US" sz="2400" b="1" dirty="0">
                <a:solidFill>
                  <a:schemeClr val="accent3"/>
                </a:solidFill>
                <a:latin typeface="Gotham Rounded Bold"/>
                <a:cs typeface="Gotham Rounded Bold"/>
              </a:rPr>
              <a:t>Social Exclusion</a:t>
            </a:r>
          </a:p>
        </p:txBody>
      </p:sp>
      <p:sp>
        <p:nvSpPr>
          <p:cNvPr id="5" name="TextBox 4"/>
          <p:cNvSpPr txBox="1"/>
          <p:nvPr/>
        </p:nvSpPr>
        <p:spPr>
          <a:xfrm>
            <a:off x="6035577" y="667976"/>
            <a:ext cx="3642792" cy="400110"/>
          </a:xfrm>
          <a:prstGeom prst="rect">
            <a:avLst/>
          </a:prstGeom>
          <a:noFill/>
        </p:spPr>
        <p:txBody>
          <a:bodyPr wrap="none" rtlCol="0">
            <a:spAutoFit/>
          </a:bodyPr>
          <a:lstStyle/>
          <a:p>
            <a:r>
              <a:rPr lang="en-US" sz="2000" b="1" dirty="0">
                <a:latin typeface="Gotham Rounded Bold"/>
                <a:cs typeface="Gotham Rounded Bold"/>
              </a:rPr>
              <a:t>Multiculturalism Vs. Anti-Racism</a:t>
            </a:r>
          </a:p>
        </p:txBody>
      </p:sp>
    </p:spTree>
    <p:extLst>
      <p:ext uri="{BB962C8B-B14F-4D97-AF65-F5344CB8AC3E}">
        <p14:creationId xmlns:p14="http://schemas.microsoft.com/office/powerpoint/2010/main" val="1976870575"/>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5" grpId="0"/>
      <p:bldP spid="17" grpId="0"/>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0BC2C08-CA60-4814-9F12-EED46B7023C2}"/>
              </a:ext>
            </a:extLst>
          </p:cNvPr>
          <p:cNvSpPr>
            <a:spLocks noGrp="1"/>
          </p:cNvSpPr>
          <p:nvPr>
            <p:ph idx="1"/>
          </p:nvPr>
        </p:nvSpPr>
        <p:spPr>
          <a:xfrm>
            <a:off x="838200" y="703031"/>
            <a:ext cx="8558524" cy="5473932"/>
          </a:xfrm>
        </p:spPr>
        <p:txBody>
          <a:bodyPr>
            <a:normAutofit fontScale="92500" lnSpcReduction="10000"/>
          </a:bodyPr>
          <a:lstStyle/>
          <a:p>
            <a:pPr rtl="0">
              <a:spcBef>
                <a:spcPts val="1200"/>
              </a:spcBef>
              <a:spcAft>
                <a:spcPts val="1200"/>
              </a:spcAft>
            </a:pPr>
            <a:r>
              <a:rPr lang="en-US" b="1" dirty="0">
                <a:latin typeface="Arial" panose="020B0604020202020204" pitchFamily="34" charset="0"/>
                <a:cs typeface="Arial" panose="020B0604020202020204" pitchFamily="34" charset="0"/>
              </a:rPr>
              <a:t>Bias</a:t>
            </a:r>
            <a:r>
              <a:rPr lang="en-US" dirty="0">
                <a:latin typeface="Arial" panose="020B0604020202020204" pitchFamily="34" charset="0"/>
                <a:cs typeface="Arial" panose="020B0604020202020204" pitchFamily="34" charset="0"/>
              </a:rPr>
              <a:t>- </a:t>
            </a:r>
            <a:r>
              <a:rPr lang="en-US" sz="1800" b="0" i="0" u="none" strike="noStrike" dirty="0">
                <a:solidFill>
                  <a:srgbClr val="333333"/>
                </a:solidFill>
                <a:effectLst/>
                <a:latin typeface="Arial" panose="020B0604020202020204" pitchFamily="34" charset="0"/>
                <a:cs typeface="Arial" panose="020B0604020202020204" pitchFamily="34" charset="0"/>
              </a:rPr>
              <a:t>A preference for or against an individual or group that interferes with or influences fair judgment. Bias can be both conscious and unconscious.</a:t>
            </a:r>
          </a:p>
          <a:p>
            <a:pPr rtl="0">
              <a:spcBef>
                <a:spcPts val="1200"/>
              </a:spcBef>
              <a:spcAft>
                <a:spcPts val="1200"/>
              </a:spcAft>
            </a:pPr>
            <a:r>
              <a:rPr lang="en-US" b="1" dirty="0">
                <a:effectLst/>
                <a:latin typeface="Arial" panose="020B0604020202020204" pitchFamily="34" charset="0"/>
                <a:cs typeface="Arial" panose="020B0604020202020204" pitchFamily="34" charset="0"/>
              </a:rPr>
              <a:t>Implicit Bias </a:t>
            </a:r>
            <a:r>
              <a:rPr lang="en-US" b="0" dirty="0">
                <a:effectLst/>
                <a:latin typeface="Arial" panose="020B0604020202020204" pitchFamily="34" charset="0"/>
                <a:cs typeface="Arial" panose="020B0604020202020204" pitchFamily="34" charset="0"/>
              </a:rPr>
              <a:t>- </a:t>
            </a:r>
            <a:r>
              <a:rPr lang="en-US" sz="1800" b="0" i="0" u="none" strike="noStrike" dirty="0">
                <a:solidFill>
                  <a:srgbClr val="333333"/>
                </a:solidFill>
                <a:effectLst/>
                <a:latin typeface="Arial" panose="020B0604020202020204" pitchFamily="34" charset="0"/>
                <a:cs typeface="Arial" panose="020B0604020202020204" pitchFamily="34" charset="0"/>
              </a:rPr>
              <a:t>The assumptions, stereotypes, and unintentional actions (positive or negative) we make towards others based on identity labels (like race, religion, age, gender, sexual orientation, or ability.) Because our implicit associations are stored in our subconscious, we may act on our biases without even realizing it. Often, our implicit biases contradict our values</a:t>
            </a:r>
            <a:endParaRPr lang="en-US" b="0" dirty="0">
              <a:effectLst/>
              <a:latin typeface="Arial" panose="020B0604020202020204" pitchFamily="34" charset="0"/>
              <a:cs typeface="Arial" panose="020B0604020202020204" pitchFamily="34" charset="0"/>
            </a:endParaRPr>
          </a:p>
          <a:p>
            <a:pPr rtl="0">
              <a:spcBef>
                <a:spcPts val="1200"/>
              </a:spcBef>
              <a:spcAft>
                <a:spcPts val="1200"/>
              </a:spcAft>
            </a:pPr>
            <a:r>
              <a:rPr lang="en-US" b="1" dirty="0">
                <a:latin typeface="Arial" panose="020B0604020202020204" pitchFamily="34" charset="0"/>
                <a:cs typeface="Arial" panose="020B0604020202020204" pitchFamily="34" charset="0"/>
              </a:rPr>
              <a:t>Equity</a:t>
            </a:r>
            <a:r>
              <a:rPr lang="en-US" dirty="0">
                <a:latin typeface="Arial" panose="020B0604020202020204" pitchFamily="34" charset="0"/>
                <a:cs typeface="Arial" panose="020B0604020202020204" pitchFamily="34" charset="0"/>
              </a:rPr>
              <a:t> - </a:t>
            </a:r>
            <a:r>
              <a:rPr lang="en-US" sz="1800" b="0" i="0" u="none" strike="noStrike" dirty="0">
                <a:solidFill>
                  <a:srgbClr val="333333"/>
                </a:solidFill>
                <a:effectLst/>
                <a:latin typeface="Arial" panose="020B0604020202020204" pitchFamily="34" charset="0"/>
                <a:cs typeface="Arial" panose="020B0604020202020204" pitchFamily="34" charset="0"/>
              </a:rPr>
              <a:t>Equity is when everyone gets what they need in order to have access, opportunities, and a fair chance to succeed. Equity recognizes that the idea of equality (“the same for everyone”) may not address widespread disparities and individual circumstances where individualized solutions are necessary</a:t>
            </a:r>
            <a:endParaRPr lang="en-US" b="0" dirty="0">
              <a:effectLst/>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Marginalization</a:t>
            </a:r>
            <a:r>
              <a:rPr lang="en-US" dirty="0">
                <a:latin typeface="Arial" panose="020B0604020202020204" pitchFamily="34" charset="0"/>
                <a:cs typeface="Arial" panose="020B0604020202020204" pitchFamily="34" charset="0"/>
              </a:rPr>
              <a:t> - </a:t>
            </a:r>
            <a:r>
              <a:rPr lang="en-US" sz="1800" b="0" i="0" u="none" strike="noStrike" dirty="0">
                <a:solidFill>
                  <a:srgbClr val="333333"/>
                </a:solidFill>
                <a:effectLst/>
                <a:latin typeface="Arial" panose="020B0604020202020204" pitchFamily="34" charset="0"/>
                <a:cs typeface="Arial" panose="020B0604020202020204" pitchFamily="34" charset="0"/>
              </a:rPr>
              <a:t>The process of putting or keeping someone (or a group of people) in a powerless position within a society by not giving them an active voice, identity, or place within it. </a:t>
            </a:r>
            <a:r>
              <a:rPr lang="en-US" sz="1800" i="0" u="none" strike="noStrike" dirty="0">
                <a:solidFill>
                  <a:srgbClr val="333333"/>
                </a:solidFill>
                <a:effectLst/>
                <a:latin typeface="Arial" panose="020B0604020202020204" pitchFamily="34" charset="0"/>
                <a:cs typeface="Arial" panose="020B0604020202020204" pitchFamily="34" charset="0"/>
              </a:rPr>
              <a:t>This</a:t>
            </a:r>
            <a:r>
              <a:rPr lang="en-US" sz="1800" b="1" i="0" u="none" strike="noStrike" dirty="0">
                <a:solidFill>
                  <a:srgbClr val="333333"/>
                </a:solidFill>
                <a:effectLst/>
                <a:latin typeface="Arial" panose="020B0604020202020204" pitchFamily="34" charset="0"/>
                <a:cs typeface="Arial" panose="020B0604020202020204" pitchFamily="34" charset="0"/>
              </a:rPr>
              <a:t> </a:t>
            </a:r>
            <a:r>
              <a:rPr lang="en-US" sz="1800" b="0" i="0" u="none" strike="noStrike" dirty="0">
                <a:solidFill>
                  <a:srgbClr val="333333"/>
                </a:solidFill>
                <a:effectLst/>
                <a:latin typeface="Arial" panose="020B0604020202020204" pitchFamily="34" charset="0"/>
                <a:cs typeface="Arial" panose="020B0604020202020204" pitchFamily="34" charset="0"/>
              </a:rPr>
              <a:t>can show up in subtle or overt actions, such as using derogatory language, assuming someone’s accomplishments are not based on merit, and expecting individuals to act a certain way based on stereotypes.</a:t>
            </a:r>
            <a:br>
              <a:rPr lang="en-US" dirty="0">
                <a:latin typeface="Arial" panose="020B0604020202020204" pitchFamily="34" charset="0"/>
                <a:cs typeface="Arial" panose="020B0604020202020204" pitchFamily="34" charset="0"/>
              </a:rPr>
            </a:br>
            <a:br>
              <a:rPr lang="en-US"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379621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4" name="Group 9">
            <a:extLst>
              <a:ext uri="{FF2B5EF4-FFF2-40B4-BE49-F238E27FC236}">
                <a16:creationId xmlns:a16="http://schemas.microsoft.com/office/drawing/2014/main" id="{09EA7EA7-74F5-4EE2-8E3D-1A10308259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1" name="Straight Connector 10">
              <a:extLst>
                <a:ext uri="{FF2B5EF4-FFF2-40B4-BE49-F238E27FC236}">
                  <a16:creationId xmlns:a16="http://schemas.microsoft.com/office/drawing/2014/main" id="{A5CE79B5-7EE4-424D-AD14-5DEFB61B85C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696C926F-F999-44BA-8D86-9EAB51D6501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248745E7-0AF0-48F9-8E58-2673FC5F4F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5">
              <a:extLst>
                <a:ext uri="{FF2B5EF4-FFF2-40B4-BE49-F238E27FC236}">
                  <a16:creationId xmlns:a16="http://schemas.microsoft.com/office/drawing/2014/main" id="{9715E81A-D2E0-4431-9370-4E4A9ECA7F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Isosceles Triangle 14">
              <a:extLst>
                <a:ext uri="{FF2B5EF4-FFF2-40B4-BE49-F238E27FC236}">
                  <a16:creationId xmlns:a16="http://schemas.microsoft.com/office/drawing/2014/main" id="{CEDB37A9-282D-4DDB-85AD-B2090A8253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7">
              <a:extLst>
                <a:ext uri="{FF2B5EF4-FFF2-40B4-BE49-F238E27FC236}">
                  <a16:creationId xmlns:a16="http://schemas.microsoft.com/office/drawing/2014/main" id="{533D5933-7F91-4F5E-BC31-42FD0E2D8D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8">
              <a:extLst>
                <a:ext uri="{FF2B5EF4-FFF2-40B4-BE49-F238E27FC236}">
                  <a16:creationId xmlns:a16="http://schemas.microsoft.com/office/drawing/2014/main" id="{37ADDF68-C9BE-46EA-83DE-2C07DD8396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9">
              <a:extLst>
                <a:ext uri="{FF2B5EF4-FFF2-40B4-BE49-F238E27FC236}">
                  <a16:creationId xmlns:a16="http://schemas.microsoft.com/office/drawing/2014/main" id="{10D67396-BABD-48A8-A892-CCB5095FA4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626DA82A-72C2-4DF6-9CF0-0D1F6B96B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8EE6DC63-4380-4BE0-A68A-8F01162BD1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45" name="Rectangle 21">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7AF90BC0-986C-4901-8FC3-69042C1371BF}"/>
              </a:ext>
            </a:extLst>
          </p:cNvPr>
          <p:cNvSpPr txBox="1"/>
          <p:nvPr/>
        </p:nvSpPr>
        <p:spPr>
          <a:xfrm>
            <a:off x="1043950" y="1179151"/>
            <a:ext cx="3300646" cy="4463889"/>
          </a:xfrm>
          <a:prstGeom prst="rect">
            <a:avLst/>
          </a:prstGeom>
        </p:spPr>
        <p:txBody>
          <a:bodyPr vert="horz" lIns="91440" tIns="45720" rIns="91440" bIns="45720" rtlCol="0" anchor="ctr">
            <a:normAutofit/>
          </a:bodyPr>
          <a:lstStyle/>
          <a:p>
            <a:pPr>
              <a:spcBef>
                <a:spcPct val="0"/>
              </a:spcBef>
              <a:spcAft>
                <a:spcPts val="600"/>
              </a:spcAft>
            </a:pPr>
            <a:endParaRPr lang="en-US" sz="3600" b="1" i="0" u="none" strike="noStrike" dirty="0">
              <a:solidFill>
                <a:schemeClr val="accent1"/>
              </a:solidFill>
              <a:effectLst/>
              <a:latin typeface="+mj-lt"/>
              <a:ea typeface="+mj-ea"/>
              <a:cs typeface="+mj-cs"/>
            </a:endParaRPr>
          </a:p>
          <a:p>
            <a:pPr>
              <a:spcBef>
                <a:spcPct val="0"/>
              </a:spcBef>
              <a:spcAft>
                <a:spcPts val="600"/>
              </a:spcAft>
            </a:pPr>
            <a:r>
              <a:rPr lang="en-US" sz="3600" b="1" i="0" u="none" strike="noStrike" dirty="0">
                <a:solidFill>
                  <a:schemeClr val="accent1">
                    <a:lumMod val="75000"/>
                  </a:schemeClr>
                </a:solidFill>
                <a:effectLst/>
                <a:latin typeface="+mj-lt"/>
                <a:ea typeface="+mj-ea"/>
                <a:cs typeface="+mj-cs"/>
              </a:rPr>
              <a:t>Structural Racism </a:t>
            </a:r>
            <a:endParaRPr lang="en-US" sz="3600" dirty="0">
              <a:solidFill>
                <a:schemeClr val="accent1">
                  <a:lumMod val="75000"/>
                </a:schemeClr>
              </a:solidFill>
              <a:latin typeface="+mj-lt"/>
              <a:ea typeface="+mj-ea"/>
              <a:cs typeface="+mj-cs"/>
            </a:endParaRPr>
          </a:p>
        </p:txBody>
      </p:sp>
      <p:sp>
        <p:nvSpPr>
          <p:cNvPr id="46" name="Isosceles Triangle 23">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47" name="Straight Connector 25">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87B6A0F9-3EE6-444E-8A8F-45E88D6380ED}"/>
              </a:ext>
            </a:extLst>
          </p:cNvPr>
          <p:cNvSpPr txBox="1"/>
          <p:nvPr/>
        </p:nvSpPr>
        <p:spPr>
          <a:xfrm>
            <a:off x="4978918" y="1109145"/>
            <a:ext cx="6341016" cy="4603900"/>
          </a:xfrm>
          <a:prstGeom prst="rect">
            <a:avLst/>
          </a:prstGeom>
        </p:spPr>
        <p:txBody>
          <a:bodyPr vert="horz" lIns="91440" tIns="45720" rIns="91440" bIns="45720" rtlCol="0" anchor="ctr">
            <a:normAutofit/>
          </a:bodyPr>
          <a:lstStyle/>
          <a:p>
            <a:pPr>
              <a:lnSpc>
                <a:spcPct val="90000"/>
              </a:lnSpc>
              <a:spcBef>
                <a:spcPts val="1000"/>
              </a:spcBef>
              <a:buClr>
                <a:schemeClr val="accent1"/>
              </a:buClr>
              <a:buSzPct val="80000"/>
              <a:buFont typeface="Wingdings 3" charset="2"/>
              <a:buChar char=""/>
            </a:pPr>
            <a:endParaRPr lang="en-US" sz="1500" i="0" u="none" strike="noStrike">
              <a:solidFill>
                <a:schemeClr val="tx1">
                  <a:lumMod val="75000"/>
                  <a:lumOff val="25000"/>
                </a:schemeClr>
              </a:solidFill>
              <a:effectLst/>
            </a:endParaRPr>
          </a:p>
          <a:p>
            <a:pPr>
              <a:lnSpc>
                <a:spcPct val="90000"/>
              </a:lnSpc>
              <a:spcBef>
                <a:spcPts val="1000"/>
              </a:spcBef>
              <a:buClr>
                <a:schemeClr val="accent1"/>
              </a:buClr>
              <a:buSzPct val="80000"/>
              <a:buFont typeface="Wingdings 3" charset="2"/>
              <a:buChar char=""/>
            </a:pPr>
            <a:r>
              <a:rPr lang="en-US" sz="1500" i="0" u="none" strike="noStrike">
                <a:solidFill>
                  <a:schemeClr val="tx1">
                    <a:lumMod val="75000"/>
                    <a:lumOff val="25000"/>
                  </a:schemeClr>
                </a:solidFill>
                <a:effectLst/>
              </a:rPr>
              <a:t>is a combination of systems and factors that advantage </a:t>
            </a:r>
            <a:r>
              <a:rPr lang="en-US" sz="1500" b="0" i="0" u="none" strike="noStrike">
                <a:solidFill>
                  <a:schemeClr val="tx1">
                    <a:lumMod val="75000"/>
                    <a:lumOff val="25000"/>
                  </a:schemeClr>
                </a:solidFill>
                <a:effectLst/>
              </a:rPr>
              <a:t>white people. For people of color, structural racism causes widespread harm and disadvantages in both access and opportunity. One person or even one group of people did not create structural racism. Structural racism:</a:t>
            </a:r>
          </a:p>
          <a:p>
            <a:pPr>
              <a:lnSpc>
                <a:spcPct val="90000"/>
              </a:lnSpc>
              <a:spcBef>
                <a:spcPts val="1000"/>
              </a:spcBef>
              <a:buClr>
                <a:schemeClr val="accent1"/>
              </a:buClr>
              <a:buSzPct val="80000"/>
              <a:buFont typeface="Wingdings 3" charset="2"/>
              <a:buChar char=""/>
            </a:pPr>
            <a:endParaRPr lang="en-US" sz="1500" b="0">
              <a:solidFill>
                <a:schemeClr val="tx1">
                  <a:lumMod val="75000"/>
                  <a:lumOff val="25000"/>
                </a:schemeClr>
              </a:solidFill>
              <a:effectLst/>
            </a:endParaRPr>
          </a:p>
          <a:p>
            <a:pPr marL="342900" indent="-342900">
              <a:lnSpc>
                <a:spcPct val="90000"/>
              </a:lnSpc>
              <a:spcBef>
                <a:spcPts val="1000"/>
              </a:spcBef>
              <a:buClr>
                <a:schemeClr val="accent1"/>
              </a:buClr>
              <a:buSzPct val="80000"/>
              <a:buFont typeface="Wingdings 3" charset="2"/>
              <a:buChar char=""/>
            </a:pPr>
            <a:r>
              <a:rPr lang="en-US" sz="1500" b="0" i="0" u="none" strike="noStrike">
                <a:solidFill>
                  <a:schemeClr val="tx1">
                    <a:lumMod val="75000"/>
                    <a:lumOff val="25000"/>
                  </a:schemeClr>
                </a:solidFill>
                <a:effectLst/>
              </a:rPr>
              <a:t>is grounded in the history of our laws and institutions which were created on a foundation of white supremacy;</a:t>
            </a:r>
          </a:p>
          <a:p>
            <a:pPr>
              <a:lnSpc>
                <a:spcPct val="90000"/>
              </a:lnSpc>
              <a:spcBef>
                <a:spcPts val="1000"/>
              </a:spcBef>
              <a:buClr>
                <a:schemeClr val="accent1"/>
              </a:buClr>
              <a:buSzPct val="80000"/>
              <a:buFont typeface="Wingdings 3" charset="2"/>
              <a:buChar char=""/>
            </a:pPr>
            <a:endParaRPr lang="en-US" sz="1500" b="0">
              <a:solidFill>
                <a:schemeClr val="tx1">
                  <a:lumMod val="75000"/>
                  <a:lumOff val="25000"/>
                </a:schemeClr>
              </a:solidFill>
              <a:effectLst/>
            </a:endParaRPr>
          </a:p>
          <a:p>
            <a:pPr>
              <a:lnSpc>
                <a:spcPct val="90000"/>
              </a:lnSpc>
              <a:spcBef>
                <a:spcPts val="1000"/>
              </a:spcBef>
              <a:buClr>
                <a:schemeClr val="accent1"/>
              </a:buClr>
              <a:buSzPct val="80000"/>
              <a:buFont typeface="Wingdings 3" charset="2"/>
              <a:buChar char=""/>
            </a:pPr>
            <a:r>
              <a:rPr lang="en-US" sz="1500" b="0" i="0" u="none" strike="noStrike">
                <a:solidFill>
                  <a:schemeClr val="tx1">
                    <a:lumMod val="75000"/>
                    <a:lumOff val="25000"/>
                  </a:schemeClr>
                </a:solidFill>
                <a:effectLst/>
              </a:rPr>
              <a:t>(2) exists in the institutions and policies that advantage White people and disadvantage people of color; and</a:t>
            </a:r>
          </a:p>
          <a:p>
            <a:pPr>
              <a:lnSpc>
                <a:spcPct val="90000"/>
              </a:lnSpc>
              <a:spcBef>
                <a:spcPts val="1000"/>
              </a:spcBef>
              <a:buClr>
                <a:schemeClr val="accent1"/>
              </a:buClr>
              <a:buSzPct val="80000"/>
              <a:buFont typeface="Wingdings 3" charset="2"/>
              <a:buChar char=""/>
            </a:pPr>
            <a:endParaRPr lang="en-US" sz="1500" b="0">
              <a:solidFill>
                <a:schemeClr val="tx1">
                  <a:lumMod val="75000"/>
                  <a:lumOff val="25000"/>
                </a:schemeClr>
              </a:solidFill>
              <a:effectLst/>
            </a:endParaRPr>
          </a:p>
          <a:p>
            <a:pPr>
              <a:lnSpc>
                <a:spcPct val="90000"/>
              </a:lnSpc>
              <a:spcBef>
                <a:spcPts val="1000"/>
              </a:spcBef>
              <a:buClr>
                <a:schemeClr val="accent1"/>
              </a:buClr>
              <a:buSzPct val="80000"/>
              <a:buFont typeface="Wingdings 3" charset="2"/>
              <a:buChar char=""/>
            </a:pPr>
            <a:r>
              <a:rPr lang="en-US" sz="1500" b="0" i="0" u="none" strike="noStrike">
                <a:solidFill>
                  <a:schemeClr val="tx1">
                    <a:lumMod val="75000"/>
                    <a:lumOff val="25000"/>
                  </a:schemeClr>
                </a:solidFill>
                <a:effectLst/>
              </a:rPr>
              <a:t>(3) Often takes places in interpersonal communication and behavior (e.g. slurs, bullying, offensive language, or microaggressions)</a:t>
            </a:r>
            <a:endParaRPr lang="en-US" sz="1500" b="0">
              <a:solidFill>
                <a:schemeClr val="tx1">
                  <a:lumMod val="75000"/>
                  <a:lumOff val="25000"/>
                </a:schemeClr>
              </a:solidFill>
              <a:effectLst/>
            </a:endParaRPr>
          </a:p>
          <a:p>
            <a:pPr>
              <a:lnSpc>
                <a:spcPct val="90000"/>
              </a:lnSpc>
              <a:spcBef>
                <a:spcPts val="1000"/>
              </a:spcBef>
              <a:buClr>
                <a:schemeClr val="accent1"/>
              </a:buClr>
              <a:buSzPct val="80000"/>
              <a:buFont typeface="Wingdings 3" charset="2"/>
              <a:buChar char=""/>
            </a:pPr>
            <a:br>
              <a:rPr lang="en-US" sz="1500">
                <a:solidFill>
                  <a:schemeClr val="tx1">
                    <a:lumMod val="75000"/>
                    <a:lumOff val="25000"/>
                  </a:schemeClr>
                </a:solidFill>
              </a:rPr>
            </a:br>
            <a:endParaRPr lang="en-US" sz="1500">
              <a:solidFill>
                <a:schemeClr val="tx1">
                  <a:lumMod val="75000"/>
                  <a:lumOff val="25000"/>
                </a:schemeClr>
              </a:solidFill>
            </a:endParaRPr>
          </a:p>
        </p:txBody>
      </p:sp>
      <p:sp>
        <p:nvSpPr>
          <p:cNvPr id="48" name="Isosceles Triangle 27">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4178634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C48F31C0-C32B-4DDF-B5FE-DFF4261AB70A}"/>
              </a:ext>
            </a:extLst>
          </p:cNvPr>
          <p:cNvSpPr txBox="1"/>
          <p:nvPr/>
        </p:nvSpPr>
        <p:spPr>
          <a:xfrm>
            <a:off x="684652" y="890992"/>
            <a:ext cx="9327798" cy="4708981"/>
          </a:xfrm>
          <a:prstGeom prst="rect">
            <a:avLst/>
          </a:prstGeom>
          <a:noFill/>
        </p:spPr>
        <p:txBody>
          <a:bodyPr wrap="square">
            <a:spAutoFit/>
          </a:bodyPr>
          <a:lstStyle/>
          <a:p>
            <a:pPr marL="285750" indent="-285750" rtl="0">
              <a:spcBef>
                <a:spcPts val="0"/>
              </a:spcBef>
              <a:spcAft>
                <a:spcPts val="0"/>
              </a:spcAft>
              <a:buFont typeface="Arial" panose="020B0604020202020204" pitchFamily="34" charset="0"/>
              <a:buChar char="•"/>
            </a:pPr>
            <a:r>
              <a:rPr lang="en-US" sz="2000" b="1" dirty="0">
                <a:solidFill>
                  <a:srgbClr val="343333"/>
                </a:solidFill>
                <a:latin typeface="Arial" panose="020B0604020202020204" pitchFamily="34" charset="0"/>
              </a:rPr>
              <a:t>Coded Language - </a:t>
            </a:r>
            <a:r>
              <a:rPr lang="en-US" sz="2000" dirty="0"/>
              <a:t>Substituting racial identity with </a:t>
            </a:r>
            <a:r>
              <a:rPr lang="en-US" sz="2000" i="1" dirty="0"/>
              <a:t>seemingly</a:t>
            </a:r>
            <a:r>
              <a:rPr lang="en-US" sz="2000" dirty="0"/>
              <a:t> race-neutral terms that disguise explicit and/or implicit racial animosity </a:t>
            </a:r>
          </a:p>
          <a:p>
            <a:pPr marL="285750" indent="-285750" rtl="0">
              <a:spcBef>
                <a:spcPts val="0"/>
              </a:spcBef>
              <a:spcAft>
                <a:spcPts val="0"/>
              </a:spcAft>
              <a:buFont typeface="Arial" panose="020B0604020202020204" pitchFamily="34" charset="0"/>
              <a:buChar char="•"/>
            </a:pPr>
            <a:endParaRPr lang="en-US" sz="2000" b="1" dirty="0">
              <a:solidFill>
                <a:srgbClr val="343333"/>
              </a:solidFill>
              <a:latin typeface="Arial" panose="020B0604020202020204" pitchFamily="34" charset="0"/>
            </a:endParaRPr>
          </a:p>
          <a:p>
            <a:pPr marL="285750" indent="-285750" rtl="0">
              <a:spcBef>
                <a:spcPts val="0"/>
              </a:spcBef>
              <a:spcAft>
                <a:spcPts val="0"/>
              </a:spcAft>
              <a:buFont typeface="Arial" panose="020B0604020202020204" pitchFamily="34" charset="0"/>
              <a:buChar char="•"/>
            </a:pPr>
            <a:r>
              <a:rPr lang="en-US" sz="2000" b="1" dirty="0">
                <a:solidFill>
                  <a:srgbClr val="343333"/>
                </a:solidFill>
                <a:latin typeface="Arial" panose="020B0604020202020204" pitchFamily="34" charset="0"/>
              </a:rPr>
              <a:t>C</a:t>
            </a:r>
            <a:r>
              <a:rPr lang="en-US" sz="2000" b="1" i="0" u="none" strike="noStrike" dirty="0">
                <a:solidFill>
                  <a:srgbClr val="343333"/>
                </a:solidFill>
                <a:effectLst/>
                <a:latin typeface="Arial" panose="020B0604020202020204" pitchFamily="34" charset="0"/>
              </a:rPr>
              <a:t>olorblind </a:t>
            </a:r>
            <a:r>
              <a:rPr lang="en-US" sz="2000" b="1" dirty="0">
                <a:solidFill>
                  <a:srgbClr val="343333"/>
                </a:solidFill>
                <a:latin typeface="Arial" panose="020B0604020202020204" pitchFamily="34" charset="0"/>
              </a:rPr>
              <a:t>R</a:t>
            </a:r>
            <a:r>
              <a:rPr lang="en-US" sz="2000" b="1" i="0" u="none" strike="noStrike" dirty="0">
                <a:solidFill>
                  <a:srgbClr val="343333"/>
                </a:solidFill>
                <a:effectLst/>
                <a:latin typeface="Arial" panose="020B0604020202020204" pitchFamily="34" charset="0"/>
              </a:rPr>
              <a:t>acism </a:t>
            </a:r>
            <a:r>
              <a:rPr lang="en-US" sz="1800" b="1" i="0" u="none" strike="noStrike" dirty="0">
                <a:solidFill>
                  <a:srgbClr val="343333"/>
                </a:solidFill>
                <a:effectLst/>
                <a:latin typeface="Arial" panose="020B0604020202020204" pitchFamily="34" charset="0"/>
              </a:rPr>
              <a:t>- </a:t>
            </a:r>
            <a:r>
              <a:rPr lang="en-US" dirty="0">
                <a:solidFill>
                  <a:srgbClr val="343333"/>
                </a:solidFill>
                <a:latin typeface="Arial" panose="020B0604020202020204" pitchFamily="34" charset="0"/>
              </a:rPr>
              <a:t>is t</a:t>
            </a:r>
            <a:r>
              <a:rPr lang="en-US" sz="1800" b="0" i="0" u="none" strike="noStrike" dirty="0">
                <a:solidFill>
                  <a:srgbClr val="343333"/>
                </a:solidFill>
                <a:effectLst/>
                <a:latin typeface="Arial" panose="020B0604020202020204" pitchFamily="34" charset="0"/>
              </a:rPr>
              <a:t>he worldview that suggests that since race </a:t>
            </a:r>
            <a:r>
              <a:rPr lang="en-US" sz="1800" b="0" i="0" u="sng" strike="noStrike" dirty="0">
                <a:solidFill>
                  <a:srgbClr val="343333"/>
                </a:solidFill>
                <a:effectLst/>
                <a:latin typeface="Arial" panose="020B0604020202020204" pitchFamily="34" charset="0"/>
              </a:rPr>
              <a:t>should not </a:t>
            </a:r>
            <a:r>
              <a:rPr lang="en-US" sz="1800" b="0" i="0" u="none" strike="noStrike" dirty="0">
                <a:solidFill>
                  <a:srgbClr val="343333"/>
                </a:solidFill>
                <a:effectLst/>
                <a:latin typeface="Arial" panose="020B0604020202020204" pitchFamily="34" charset="0"/>
              </a:rPr>
              <a:t>matter, it </a:t>
            </a:r>
            <a:r>
              <a:rPr lang="en-US" sz="1800" b="0" i="0" u="sng" strike="noStrike" dirty="0">
                <a:solidFill>
                  <a:srgbClr val="343333"/>
                </a:solidFill>
                <a:effectLst/>
                <a:latin typeface="Arial" panose="020B0604020202020204" pitchFamily="34" charset="0"/>
              </a:rPr>
              <a:t>does not </a:t>
            </a:r>
            <a:r>
              <a:rPr lang="en-US" sz="1800" b="0" i="0" u="none" strike="noStrike" dirty="0">
                <a:solidFill>
                  <a:srgbClr val="343333"/>
                </a:solidFill>
                <a:effectLst/>
                <a:latin typeface="Arial" panose="020B0604020202020204" pitchFamily="34" charset="0"/>
              </a:rPr>
              <a:t>matter In fact, it does!</a:t>
            </a:r>
            <a:r>
              <a:rPr lang="en-US" dirty="0"/>
              <a:t> It </a:t>
            </a:r>
            <a:r>
              <a:rPr lang="en-US" sz="1800" b="0" i="0" u="none" strike="noStrike" dirty="0">
                <a:solidFill>
                  <a:srgbClr val="343333"/>
                </a:solidFill>
                <a:effectLst/>
                <a:latin typeface="Arial" panose="020B0604020202020204" pitchFamily="34" charset="0"/>
              </a:rPr>
              <a:t>insists that everyone be treated without regard to race, while denying the causes and consequences of racism</a:t>
            </a:r>
          </a:p>
          <a:p>
            <a:pPr marL="285750" indent="-285750" rtl="0">
              <a:spcBef>
                <a:spcPts val="0"/>
              </a:spcBef>
              <a:spcAft>
                <a:spcPts val="0"/>
              </a:spcAft>
              <a:buFont typeface="Arial" panose="020B0604020202020204" pitchFamily="34" charset="0"/>
              <a:buChar char="•"/>
            </a:pPr>
            <a:endParaRPr lang="en-US" b="0" dirty="0">
              <a:effectLst/>
            </a:endParaRPr>
          </a:p>
          <a:p>
            <a:pPr marL="285750" indent="-285750" rtl="0">
              <a:spcBef>
                <a:spcPts val="0"/>
              </a:spcBef>
              <a:spcAft>
                <a:spcPts val="0"/>
              </a:spcAft>
              <a:buFont typeface="Arial" panose="020B0604020202020204" pitchFamily="34" charset="0"/>
              <a:buChar char="•"/>
            </a:pPr>
            <a:r>
              <a:rPr lang="en-US" sz="2000" b="1" dirty="0">
                <a:solidFill>
                  <a:srgbClr val="343333"/>
                </a:solidFill>
                <a:latin typeface="Arial" panose="020B0604020202020204" pitchFamily="34" charset="0"/>
              </a:rPr>
              <a:t>C</a:t>
            </a:r>
            <a:r>
              <a:rPr lang="en-US" sz="2000" b="1" i="0" u="none" strike="noStrike" dirty="0">
                <a:solidFill>
                  <a:srgbClr val="343333"/>
                </a:solidFill>
                <a:effectLst/>
                <a:latin typeface="Arial" panose="020B0604020202020204" pitchFamily="34" charset="0"/>
              </a:rPr>
              <a:t>olorism</a:t>
            </a:r>
            <a:r>
              <a:rPr lang="en-US" sz="1800" b="1" i="0" u="none" strike="noStrike" dirty="0">
                <a:solidFill>
                  <a:srgbClr val="343333"/>
                </a:solidFill>
                <a:effectLst/>
                <a:latin typeface="Arial" panose="020B0604020202020204" pitchFamily="34" charset="0"/>
              </a:rPr>
              <a:t> -</a:t>
            </a:r>
            <a:r>
              <a:rPr lang="en-US" b="1" dirty="0"/>
              <a:t> </a:t>
            </a:r>
            <a:r>
              <a:rPr lang="en-US" sz="1800" b="0" i="0" u="none" strike="noStrike" dirty="0">
                <a:solidFill>
                  <a:srgbClr val="343333"/>
                </a:solidFill>
                <a:effectLst/>
                <a:latin typeface="Arial" panose="020B0604020202020204" pitchFamily="34" charset="0"/>
              </a:rPr>
              <a:t>privileges and disadvantages are systematically doled out on the basis of the shade of skin color, with a greater advantage provided to lighter-skinned people</a:t>
            </a:r>
          </a:p>
          <a:p>
            <a:pPr marL="285750" indent="-285750" rtl="0">
              <a:spcBef>
                <a:spcPts val="0"/>
              </a:spcBef>
              <a:spcAft>
                <a:spcPts val="0"/>
              </a:spcAft>
              <a:buFont typeface="Arial" panose="020B0604020202020204" pitchFamily="34" charset="0"/>
              <a:buChar char="•"/>
            </a:pPr>
            <a:endParaRPr lang="en-US" b="0" dirty="0">
              <a:effectLst/>
            </a:endParaRPr>
          </a:p>
          <a:p>
            <a:pPr marL="285750" indent="-285750" rtl="0">
              <a:spcBef>
                <a:spcPts val="0"/>
              </a:spcBef>
              <a:spcAft>
                <a:spcPts val="0"/>
              </a:spcAft>
              <a:buFont typeface="Arial" panose="020B0604020202020204" pitchFamily="34" charset="0"/>
              <a:buChar char="•"/>
            </a:pPr>
            <a:r>
              <a:rPr lang="en-US" sz="2000" b="1" dirty="0">
                <a:solidFill>
                  <a:srgbClr val="343333"/>
                </a:solidFill>
                <a:latin typeface="Arial" panose="020B0604020202020204" pitchFamily="34" charset="0"/>
              </a:rPr>
              <a:t>C</a:t>
            </a:r>
            <a:r>
              <a:rPr lang="en-US" sz="2000" b="1" i="0" u="none" strike="noStrike" dirty="0">
                <a:solidFill>
                  <a:srgbClr val="343333"/>
                </a:solidFill>
                <a:effectLst/>
                <a:latin typeface="Arial" panose="020B0604020202020204" pitchFamily="34" charset="0"/>
              </a:rPr>
              <a:t>ulture of Poverty </a:t>
            </a:r>
            <a:r>
              <a:rPr lang="en-US" sz="1800" b="1" i="0" u="none" strike="noStrike" dirty="0">
                <a:solidFill>
                  <a:srgbClr val="343333"/>
                </a:solidFill>
                <a:effectLst/>
                <a:latin typeface="Arial" panose="020B0604020202020204" pitchFamily="34" charset="0"/>
              </a:rPr>
              <a:t>– </a:t>
            </a:r>
            <a:r>
              <a:rPr lang="en-US" b="0" i="0" dirty="0">
                <a:solidFill>
                  <a:srgbClr val="4D5156"/>
                </a:solidFill>
                <a:effectLst/>
                <a:latin typeface="Roboto"/>
              </a:rPr>
              <a:t>Claims that  values of people experiencing poverty play a significant role in perpetuating their impoverished condition, sustaining a cycle of poverty across generations. </a:t>
            </a:r>
            <a:r>
              <a:rPr lang="en-US" sz="1800" b="0" i="0" u="none" strike="noStrike" dirty="0">
                <a:solidFill>
                  <a:srgbClr val="343333"/>
                </a:solidFill>
                <a:effectLst/>
                <a:latin typeface="Arial" panose="020B0604020202020204" pitchFamily="34" charset="0"/>
              </a:rPr>
              <a:t>The victim blaming notion that poor and working-class people are poor because they do not know how to work, do not have the motivation to work, or are too dependent on public assistance, and that it is intergenerational because poverty is (psychologically) pathological and cyclical.  </a:t>
            </a:r>
            <a:endParaRPr lang="en-US" b="0" dirty="0">
              <a:effectLst/>
            </a:endParaRPr>
          </a:p>
        </p:txBody>
      </p:sp>
    </p:spTree>
    <p:extLst>
      <p:ext uri="{BB962C8B-B14F-4D97-AF65-F5344CB8AC3E}">
        <p14:creationId xmlns:p14="http://schemas.microsoft.com/office/powerpoint/2010/main" val="14163327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8" name="Rectangle 12">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a:extLst>
              <a:ext uri="{FF2B5EF4-FFF2-40B4-BE49-F238E27FC236}">
                <a16:creationId xmlns:a16="http://schemas.microsoft.com/office/drawing/2014/main" id="{21EB679C-FA86-4001-B36C-DE8543BC4CD1}"/>
              </a:ext>
            </a:extLst>
          </p:cNvPr>
          <p:cNvSpPr>
            <a:spLocks noGrp="1"/>
          </p:cNvSpPr>
          <p:nvPr>
            <p:ph type="title"/>
          </p:nvPr>
        </p:nvSpPr>
        <p:spPr>
          <a:xfrm>
            <a:off x="1043950" y="1179151"/>
            <a:ext cx="3300646" cy="4463889"/>
          </a:xfrm>
        </p:spPr>
        <p:txBody>
          <a:bodyPr anchor="ctr">
            <a:normAutofit/>
          </a:bodyPr>
          <a:lstStyle/>
          <a:p>
            <a:r>
              <a:rPr lang="en-US" dirty="0"/>
              <a:t>Why Is Focusing on Antiracism Important?</a:t>
            </a:r>
          </a:p>
        </p:txBody>
      </p:sp>
      <p:sp>
        <p:nvSpPr>
          <p:cNvPr id="59" name="Isosceles Triangle 14">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60" name="Straight Connector 16">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8" name="Content Placeholder 7">
            <a:extLst>
              <a:ext uri="{FF2B5EF4-FFF2-40B4-BE49-F238E27FC236}">
                <a16:creationId xmlns:a16="http://schemas.microsoft.com/office/drawing/2014/main" id="{6319BF5F-EB92-469D-9156-EAD6226C63D4}"/>
              </a:ext>
            </a:extLst>
          </p:cNvPr>
          <p:cNvSpPr>
            <a:spLocks noGrp="1"/>
          </p:cNvSpPr>
          <p:nvPr>
            <p:ph idx="1"/>
          </p:nvPr>
        </p:nvSpPr>
        <p:spPr>
          <a:xfrm>
            <a:off x="4978918" y="1109145"/>
            <a:ext cx="6341016" cy="4603900"/>
          </a:xfrm>
        </p:spPr>
        <p:txBody>
          <a:bodyPr anchor="ctr">
            <a:normAutofit/>
          </a:bodyPr>
          <a:lstStyle/>
          <a:p>
            <a:pPr>
              <a:lnSpc>
                <a:spcPct val="90000"/>
              </a:lnSpc>
              <a:spcAft>
                <a:spcPts val="1200"/>
              </a:spcAft>
            </a:pPr>
            <a:endParaRPr lang="en-US" sz="1300" b="0" i="0" u="none" strike="noStrike">
              <a:effectLst/>
              <a:latin typeface="Arial" panose="020B0604020202020204" pitchFamily="34" charset="0"/>
            </a:endParaRPr>
          </a:p>
          <a:p>
            <a:pPr>
              <a:lnSpc>
                <a:spcPct val="90000"/>
              </a:lnSpc>
              <a:spcAft>
                <a:spcPts val="1200"/>
              </a:spcAft>
            </a:pPr>
            <a:r>
              <a:rPr lang="en-US" sz="1300" b="0" i="0" u="none" strike="noStrike">
                <a:effectLst/>
                <a:latin typeface="Arial" panose="020B0604020202020204" pitchFamily="34" charset="0"/>
                <a:cs typeface="Arial" panose="020B0604020202020204" pitchFamily="34" charset="0"/>
              </a:rPr>
              <a:t>We historically redefine good and evil to our own advantage at the expense of others. </a:t>
            </a:r>
          </a:p>
          <a:p>
            <a:pPr>
              <a:lnSpc>
                <a:spcPct val="90000"/>
              </a:lnSpc>
              <a:spcAft>
                <a:spcPts val="1200"/>
              </a:spcAft>
            </a:pPr>
            <a:r>
              <a:rPr lang="en-US" sz="1300">
                <a:latin typeface="Arial" panose="020B0604020202020204" pitchFamily="34" charset="0"/>
                <a:cs typeface="Arial" panose="020B0604020202020204" pitchFamily="34" charset="0"/>
              </a:rPr>
              <a:t>T</a:t>
            </a:r>
            <a:r>
              <a:rPr lang="en-US" sz="1300" b="0" i="0" u="none" strike="noStrike">
                <a:effectLst/>
                <a:latin typeface="Arial" panose="020B0604020202020204" pitchFamily="34" charset="0"/>
                <a:cs typeface="Arial" panose="020B0604020202020204" pitchFamily="34" charset="0"/>
              </a:rPr>
              <a:t>here is a history of this. Even the redeemed people of </a:t>
            </a:r>
            <a:r>
              <a:rPr lang="en-US" sz="1300" b="0" i="0" u="none" strike="noStrike" err="1">
                <a:effectLst/>
                <a:latin typeface="Arial" panose="020B0604020202020204" pitchFamily="34" charset="0"/>
                <a:cs typeface="Arial" panose="020B0604020202020204" pitchFamily="34" charset="0"/>
              </a:rPr>
              <a:t>Isreal</a:t>
            </a:r>
            <a:r>
              <a:rPr lang="en-US" sz="1300" b="0" i="0" u="none" strike="noStrike">
                <a:effectLst/>
                <a:latin typeface="Arial" panose="020B0604020202020204" pitchFamily="34" charset="0"/>
                <a:cs typeface="Arial" panose="020B0604020202020204" pitchFamily="34" charset="0"/>
              </a:rPr>
              <a:t> went on to commit the same acts of injustice against the vulnerable  (Not to mention our own lives)</a:t>
            </a:r>
          </a:p>
          <a:p>
            <a:pPr>
              <a:lnSpc>
                <a:spcPct val="90000"/>
              </a:lnSpc>
              <a:spcAft>
                <a:spcPts val="1200"/>
              </a:spcAft>
            </a:pPr>
            <a:r>
              <a:rPr lang="en-US" sz="1300" b="0" i="0" u="none" strike="noStrike">
                <a:effectLst/>
                <a:latin typeface="Arial" panose="020B0604020202020204" pitchFamily="34" charset="0"/>
                <a:cs typeface="Arial" panose="020B0604020202020204" pitchFamily="34" charset="0"/>
              </a:rPr>
              <a:t>As believers in Christ, antiracism isn’t about politics. It’s about standing up for our brothers and sisters of color and condemning hatred. Jesus encourages us to fight injustice toward the vulnerable.</a:t>
            </a:r>
          </a:p>
          <a:p>
            <a:pPr>
              <a:lnSpc>
                <a:spcPct val="90000"/>
              </a:lnSpc>
              <a:spcAft>
                <a:spcPts val="1200"/>
              </a:spcAft>
            </a:pPr>
            <a:r>
              <a:rPr lang="en-US" sz="1300">
                <a:latin typeface="Arial" panose="020B0604020202020204" pitchFamily="34" charset="0"/>
                <a:cs typeface="Arial" panose="020B0604020202020204" pitchFamily="34" charset="0"/>
              </a:rPr>
              <a:t>We are all made in the image of God and should treat each other as such.</a:t>
            </a:r>
          </a:p>
          <a:p>
            <a:pPr>
              <a:lnSpc>
                <a:spcPct val="90000"/>
              </a:lnSpc>
              <a:spcAft>
                <a:spcPts val="1200"/>
              </a:spcAft>
            </a:pPr>
            <a:r>
              <a:rPr lang="en-US" sz="1300">
                <a:latin typeface="Arial" panose="020B0604020202020204" pitchFamily="34" charset="0"/>
                <a:cs typeface="Arial" panose="020B0604020202020204" pitchFamily="34" charset="0"/>
              </a:rPr>
              <a:t>Our tradition teaches of reconciliation and restorative justice.  This means </a:t>
            </a:r>
            <a:r>
              <a:rPr lang="en-US" sz="1300" b="1">
                <a:latin typeface="Arial" panose="020B0604020202020204" pitchFamily="34" charset="0"/>
                <a:cs typeface="Arial" panose="020B0604020202020204" pitchFamily="34" charset="0"/>
              </a:rPr>
              <a:t>taking steps</a:t>
            </a:r>
            <a:r>
              <a:rPr lang="en-US" sz="1300">
                <a:latin typeface="Arial" panose="020B0604020202020204" pitchFamily="34" charset="0"/>
                <a:cs typeface="Arial" panose="020B0604020202020204" pitchFamily="34" charset="0"/>
              </a:rPr>
              <a:t> to advocate for the vulnerable and changing social structures to prevent injustice.</a:t>
            </a:r>
          </a:p>
          <a:p>
            <a:pPr marL="0" indent="0">
              <a:lnSpc>
                <a:spcPct val="90000"/>
              </a:lnSpc>
              <a:spcAft>
                <a:spcPts val="1200"/>
              </a:spcAft>
              <a:buNone/>
            </a:pPr>
            <a:br>
              <a:rPr lang="en-US" sz="1300">
                <a:latin typeface="Arial" panose="020B0604020202020204" pitchFamily="34" charset="0"/>
                <a:cs typeface="Arial" panose="020B0604020202020204" pitchFamily="34" charset="0"/>
              </a:rPr>
            </a:br>
            <a:endParaRPr lang="en-US" sz="1300">
              <a:latin typeface="Arial" panose="020B0604020202020204" pitchFamily="34" charset="0"/>
              <a:cs typeface="Arial" panose="020B0604020202020204" pitchFamily="34" charset="0"/>
            </a:endParaRPr>
          </a:p>
        </p:txBody>
      </p:sp>
      <p:sp>
        <p:nvSpPr>
          <p:cNvPr id="61" name="Isosceles Triangle 18">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3" name="TextBox 2">
            <a:extLst>
              <a:ext uri="{FF2B5EF4-FFF2-40B4-BE49-F238E27FC236}">
                <a16:creationId xmlns:a16="http://schemas.microsoft.com/office/drawing/2014/main" id="{6514A913-A163-4F6D-B506-FDF6CA5FC52C}"/>
              </a:ext>
            </a:extLst>
          </p:cNvPr>
          <p:cNvSpPr txBox="1"/>
          <p:nvPr/>
        </p:nvSpPr>
        <p:spPr>
          <a:xfrm>
            <a:off x="1617785" y="1072663"/>
            <a:ext cx="7527392" cy="369332"/>
          </a:xfrm>
          <a:prstGeom prst="rect">
            <a:avLst/>
          </a:prstGeom>
          <a:noFill/>
        </p:spPr>
        <p:txBody>
          <a:bodyPr wrap="square">
            <a:spAutoFit/>
          </a:bodyPr>
          <a:lstStyle/>
          <a:p>
            <a:pPr algn="l"/>
            <a:endParaRPr lang="en-US" b="0" i="0" dirty="0">
              <a:solidFill>
                <a:srgbClr val="757A7F"/>
              </a:solidFill>
              <a:effectLst/>
              <a:latin typeface="Open Sans"/>
            </a:endParaRPr>
          </a:p>
        </p:txBody>
      </p:sp>
    </p:spTree>
    <p:extLst>
      <p:ext uri="{BB962C8B-B14F-4D97-AF65-F5344CB8AC3E}">
        <p14:creationId xmlns:p14="http://schemas.microsoft.com/office/powerpoint/2010/main" val="13623621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D1E926E-1261-43C7-BB50-AD435AA2739C}"/>
              </a:ext>
            </a:extLst>
          </p:cNvPr>
          <p:cNvSpPr txBox="1"/>
          <p:nvPr/>
        </p:nvSpPr>
        <p:spPr>
          <a:xfrm>
            <a:off x="634107" y="336994"/>
            <a:ext cx="8508744" cy="5632311"/>
          </a:xfrm>
          <a:prstGeom prst="rect">
            <a:avLst/>
          </a:prstGeom>
          <a:noFill/>
        </p:spPr>
        <p:txBody>
          <a:bodyPr wrap="square">
            <a:spAutoFit/>
          </a:bodyPr>
          <a:lstStyle/>
          <a:p>
            <a:pPr marL="285750" indent="-285750" rtl="0">
              <a:spcBef>
                <a:spcPts val="0"/>
              </a:spcBef>
              <a:spcAft>
                <a:spcPts val="0"/>
              </a:spcAft>
              <a:buFont typeface="Arial" panose="020B0604020202020204" pitchFamily="34" charset="0"/>
              <a:buChar char="•"/>
            </a:pPr>
            <a:r>
              <a:rPr lang="en-US" sz="1800" b="1" i="0" u="none" strike="noStrike" dirty="0">
                <a:solidFill>
                  <a:srgbClr val="343333"/>
                </a:solidFill>
                <a:effectLst/>
                <a:latin typeface="Arial" panose="020B0604020202020204" pitchFamily="34" charset="0"/>
              </a:rPr>
              <a:t>Dehumanization – </a:t>
            </a:r>
            <a:r>
              <a:rPr lang="en-US" sz="1800" i="0" u="none" strike="noStrike" dirty="0">
                <a:solidFill>
                  <a:srgbClr val="343333"/>
                </a:solidFill>
                <a:effectLst/>
                <a:latin typeface="Arial" panose="020B0604020202020204" pitchFamily="34" charset="0"/>
              </a:rPr>
              <a:t>Never good</a:t>
            </a:r>
          </a:p>
          <a:p>
            <a:pPr marL="285750" indent="-285750" rtl="0">
              <a:spcBef>
                <a:spcPts val="0"/>
              </a:spcBef>
              <a:spcAft>
                <a:spcPts val="0"/>
              </a:spcAft>
              <a:buFont typeface="Arial" panose="020B0604020202020204" pitchFamily="34" charset="0"/>
              <a:buChar char="•"/>
            </a:pPr>
            <a:endParaRPr lang="en-US" b="1" dirty="0">
              <a:solidFill>
                <a:srgbClr val="343333"/>
              </a:solidFill>
              <a:latin typeface="Arial" panose="020B0604020202020204" pitchFamily="34" charset="0"/>
            </a:endParaRPr>
          </a:p>
          <a:p>
            <a:pPr marL="285750" indent="-285750" rtl="0">
              <a:spcBef>
                <a:spcPts val="0"/>
              </a:spcBef>
              <a:spcAft>
                <a:spcPts val="0"/>
              </a:spcAft>
              <a:buFont typeface="Arial" panose="020B0604020202020204" pitchFamily="34" charset="0"/>
              <a:buChar char="•"/>
            </a:pPr>
            <a:r>
              <a:rPr lang="en-US" b="1" dirty="0">
                <a:solidFill>
                  <a:srgbClr val="343333"/>
                </a:solidFill>
                <a:latin typeface="Arial" panose="020B0604020202020204" pitchFamily="34" charset="0"/>
              </a:rPr>
              <a:t>D</a:t>
            </a:r>
            <a:r>
              <a:rPr lang="en-US" sz="1800" b="1" i="0" u="none" strike="noStrike" dirty="0">
                <a:solidFill>
                  <a:srgbClr val="343333"/>
                </a:solidFill>
                <a:effectLst/>
                <a:latin typeface="Arial" panose="020B0604020202020204" pitchFamily="34" charset="0"/>
              </a:rPr>
              <a:t>og </a:t>
            </a:r>
            <a:r>
              <a:rPr lang="en-US" b="1" dirty="0">
                <a:solidFill>
                  <a:srgbClr val="343333"/>
                </a:solidFill>
                <a:latin typeface="Arial" panose="020B0604020202020204" pitchFamily="34" charset="0"/>
              </a:rPr>
              <a:t>W</a:t>
            </a:r>
            <a:r>
              <a:rPr lang="en-US" sz="1800" b="1" i="0" u="none" strike="noStrike" dirty="0">
                <a:solidFill>
                  <a:srgbClr val="343333"/>
                </a:solidFill>
                <a:effectLst/>
                <a:latin typeface="Arial" panose="020B0604020202020204" pitchFamily="34" charset="0"/>
              </a:rPr>
              <a:t>histle </a:t>
            </a:r>
            <a:r>
              <a:rPr lang="en-US" b="1" dirty="0">
                <a:solidFill>
                  <a:srgbClr val="343333"/>
                </a:solidFill>
                <a:latin typeface="Arial" panose="020B0604020202020204" pitchFamily="34" charset="0"/>
              </a:rPr>
              <a:t>P</a:t>
            </a:r>
            <a:r>
              <a:rPr lang="en-US" sz="1800" b="1" i="0" u="none" strike="noStrike" dirty="0">
                <a:solidFill>
                  <a:srgbClr val="343333"/>
                </a:solidFill>
                <a:effectLst/>
                <a:latin typeface="Arial" panose="020B0604020202020204" pitchFamily="34" charset="0"/>
              </a:rPr>
              <a:t>olitics - </a:t>
            </a:r>
            <a:r>
              <a:rPr lang="en-US" sz="1800" b="0" i="0" u="none" strike="noStrike" dirty="0">
                <a:solidFill>
                  <a:srgbClr val="343333"/>
                </a:solidFill>
                <a:effectLst/>
                <a:latin typeface="Arial" panose="020B0604020202020204" pitchFamily="34" charset="0"/>
              </a:rPr>
              <a:t>Coded racial appeals</a:t>
            </a:r>
            <a:endParaRPr lang="en-US" b="0" dirty="0">
              <a:effectLst/>
            </a:endParaRPr>
          </a:p>
          <a:p>
            <a:pPr marL="285750" indent="-285750" rtl="0">
              <a:spcBef>
                <a:spcPts val="0"/>
              </a:spcBef>
              <a:spcAft>
                <a:spcPts val="0"/>
              </a:spcAft>
              <a:buFont typeface="Arial" panose="020B0604020202020204" pitchFamily="34" charset="0"/>
              <a:buChar char="•"/>
            </a:pPr>
            <a:endParaRPr lang="en-US" sz="1800" i="0" u="none" strike="noStrike" dirty="0">
              <a:solidFill>
                <a:srgbClr val="343333"/>
              </a:solidFill>
              <a:latin typeface="Arial" panose="020B0604020202020204" pitchFamily="34" charset="0"/>
            </a:endParaRPr>
          </a:p>
          <a:p>
            <a:pPr marL="285750" indent="-285750" rtl="0">
              <a:spcBef>
                <a:spcPts val="0"/>
              </a:spcBef>
              <a:spcAft>
                <a:spcPts val="0"/>
              </a:spcAft>
              <a:buFont typeface="Arial" panose="020B0604020202020204" pitchFamily="34" charset="0"/>
              <a:buChar char="•"/>
            </a:pPr>
            <a:r>
              <a:rPr lang="en-US" b="1" dirty="0">
                <a:solidFill>
                  <a:srgbClr val="343333"/>
                </a:solidFill>
                <a:latin typeface="Arial" panose="020B0604020202020204" pitchFamily="34" charset="0"/>
              </a:rPr>
              <a:t>F</a:t>
            </a:r>
            <a:r>
              <a:rPr lang="en-US" sz="1800" b="1" i="0" u="none" strike="noStrike" dirty="0">
                <a:solidFill>
                  <a:srgbClr val="343333"/>
                </a:solidFill>
                <a:effectLst/>
                <a:latin typeface="Arial" panose="020B0604020202020204" pitchFamily="34" charset="0"/>
              </a:rPr>
              <a:t>alse Equivalence - </a:t>
            </a:r>
            <a:r>
              <a:rPr lang="en-US" sz="1800" b="0" i="0" u="none" strike="noStrike" dirty="0">
                <a:solidFill>
                  <a:srgbClr val="343333"/>
                </a:solidFill>
                <a:effectLst/>
                <a:latin typeface="Arial" panose="020B0604020202020204" pitchFamily="34" charset="0"/>
              </a:rPr>
              <a:t>two opposing sides of an argument are deemed equivalent when they actually are not. </a:t>
            </a:r>
            <a:r>
              <a:rPr lang="en-US" dirty="0"/>
              <a:t>Drawing a parallel between an act or expression of racial bias without taking into account the power differential.</a:t>
            </a:r>
            <a:endParaRPr lang="en-US" sz="1800" b="0" i="0" u="none" strike="noStrike" dirty="0">
              <a:solidFill>
                <a:srgbClr val="343333"/>
              </a:solidFill>
              <a:effectLst/>
              <a:latin typeface="Arial" panose="020B0604020202020204" pitchFamily="34" charset="0"/>
            </a:endParaRPr>
          </a:p>
          <a:p>
            <a:pPr marL="285750" indent="-285750" rtl="0">
              <a:spcBef>
                <a:spcPts val="0"/>
              </a:spcBef>
              <a:spcAft>
                <a:spcPts val="0"/>
              </a:spcAft>
              <a:buFont typeface="Arial" panose="020B0604020202020204" pitchFamily="34" charset="0"/>
              <a:buChar char="•"/>
            </a:pPr>
            <a:endParaRPr lang="en-US" sz="1800" b="1" i="0" u="none" strike="noStrike" dirty="0">
              <a:solidFill>
                <a:srgbClr val="343333"/>
              </a:solidFill>
              <a:effectLst/>
              <a:latin typeface="Arial" panose="020B0604020202020204" pitchFamily="34" charset="0"/>
            </a:endParaRPr>
          </a:p>
          <a:p>
            <a:pPr marL="285750" indent="-285750" rtl="0">
              <a:spcBef>
                <a:spcPts val="0"/>
              </a:spcBef>
              <a:spcAft>
                <a:spcPts val="0"/>
              </a:spcAft>
              <a:buFont typeface="Arial" panose="020B0604020202020204" pitchFamily="34" charset="0"/>
              <a:buChar char="•"/>
            </a:pPr>
            <a:r>
              <a:rPr lang="en-US" sz="1800" b="1" i="0" u="none" strike="noStrike" dirty="0">
                <a:solidFill>
                  <a:srgbClr val="343333"/>
                </a:solidFill>
                <a:effectLst/>
                <a:latin typeface="Arial" panose="020B0604020202020204" pitchFamily="34" charset="0"/>
              </a:rPr>
              <a:t>Microaggression</a:t>
            </a:r>
            <a:r>
              <a:rPr lang="en-US" b="1" dirty="0"/>
              <a:t> - </a:t>
            </a:r>
            <a:r>
              <a:rPr lang="en-US" sz="1800" b="0" i="0" u="none" strike="noStrike" dirty="0">
                <a:solidFill>
                  <a:srgbClr val="343333"/>
                </a:solidFill>
                <a:effectLst/>
                <a:latin typeface="Arial" panose="020B0604020202020204" pitchFamily="34" charset="0"/>
              </a:rPr>
              <a:t>Small, subtle, pernicious acts of discrimination/racism.  They may be brief remarks, vague insults, casual dismissals, and nonverbal exchanges that serve to slight a person due to the person’s race. </a:t>
            </a:r>
            <a:endParaRPr lang="en-US" b="0" dirty="0">
              <a:effectLst/>
            </a:endParaRPr>
          </a:p>
          <a:p>
            <a:pPr marL="285750" indent="-285750" rtl="0">
              <a:spcBef>
                <a:spcPts val="0"/>
              </a:spcBef>
              <a:spcAft>
                <a:spcPts val="0"/>
              </a:spcAft>
              <a:buFont typeface="Arial" panose="020B0604020202020204" pitchFamily="34" charset="0"/>
              <a:buChar char="•"/>
            </a:pPr>
            <a:endParaRPr lang="en-US" sz="1800" b="1" i="0" u="none" strike="noStrike" dirty="0">
              <a:solidFill>
                <a:srgbClr val="343333"/>
              </a:solidFill>
              <a:effectLst/>
              <a:latin typeface="Arial" panose="020B0604020202020204" pitchFamily="34" charset="0"/>
            </a:endParaRPr>
          </a:p>
          <a:p>
            <a:pPr marL="285750" indent="-285750" rtl="0">
              <a:spcBef>
                <a:spcPts val="0"/>
              </a:spcBef>
              <a:spcAft>
                <a:spcPts val="0"/>
              </a:spcAft>
              <a:buFont typeface="Arial" panose="020B0604020202020204" pitchFamily="34" charset="0"/>
              <a:buChar char="•"/>
            </a:pPr>
            <a:r>
              <a:rPr lang="en-US" sz="1800" b="1" i="0" u="none" strike="noStrike" dirty="0">
                <a:solidFill>
                  <a:srgbClr val="343333"/>
                </a:solidFill>
                <a:effectLst/>
                <a:latin typeface="Arial" panose="020B0604020202020204" pitchFamily="34" charset="0"/>
              </a:rPr>
              <a:t>Intersectionality - </a:t>
            </a:r>
            <a:r>
              <a:rPr lang="en-US" sz="1800" b="0" i="0" u="none" strike="noStrike" dirty="0">
                <a:solidFill>
                  <a:srgbClr val="343333"/>
                </a:solidFill>
                <a:effectLst/>
                <a:latin typeface="Arial" panose="020B0604020202020204" pitchFamily="34" charset="0"/>
              </a:rPr>
              <a:t> highlights the variety of privileges and layers of oppression that individuals within a group may experience.</a:t>
            </a:r>
          </a:p>
          <a:p>
            <a:pPr marL="285750" indent="-285750" rtl="0">
              <a:spcBef>
                <a:spcPts val="0"/>
              </a:spcBef>
              <a:spcAft>
                <a:spcPts val="0"/>
              </a:spcAft>
              <a:buFont typeface="Arial" panose="020B0604020202020204" pitchFamily="34" charset="0"/>
              <a:buChar char="•"/>
            </a:pPr>
            <a:endParaRPr lang="en-US" dirty="0">
              <a:solidFill>
                <a:srgbClr val="343333"/>
              </a:solidFill>
              <a:latin typeface="Arial" panose="020B0604020202020204" pitchFamily="34" charset="0"/>
            </a:endParaRPr>
          </a:p>
          <a:p>
            <a:pPr marL="285750" indent="-285750">
              <a:buFont typeface="Arial" panose="020B0604020202020204" pitchFamily="34" charset="0"/>
              <a:buChar char="•"/>
            </a:pPr>
            <a:r>
              <a:rPr lang="en-US" b="1" dirty="0">
                <a:solidFill>
                  <a:srgbClr val="343333"/>
                </a:solidFill>
                <a:latin typeface="Arial" panose="020B0604020202020204" pitchFamily="34" charset="0"/>
              </a:rPr>
              <a:t>R</a:t>
            </a:r>
            <a:r>
              <a:rPr lang="en-US" sz="1800" b="1" i="0" u="none" strike="noStrike" dirty="0">
                <a:solidFill>
                  <a:srgbClr val="343333"/>
                </a:solidFill>
                <a:effectLst/>
                <a:latin typeface="Arial" panose="020B0604020202020204" pitchFamily="34" charset="0"/>
              </a:rPr>
              <a:t>espectability </a:t>
            </a:r>
            <a:r>
              <a:rPr lang="en-US" b="1" dirty="0">
                <a:solidFill>
                  <a:srgbClr val="343333"/>
                </a:solidFill>
                <a:latin typeface="Arial" panose="020B0604020202020204" pitchFamily="34" charset="0"/>
              </a:rPr>
              <a:t>P</a:t>
            </a:r>
            <a:r>
              <a:rPr lang="en-US" sz="1800" b="1" i="0" u="none" strike="noStrike" dirty="0">
                <a:solidFill>
                  <a:srgbClr val="343333"/>
                </a:solidFill>
                <a:effectLst/>
                <a:latin typeface="Arial" panose="020B0604020202020204" pitchFamily="34" charset="0"/>
              </a:rPr>
              <a:t>olitics - </a:t>
            </a:r>
            <a:r>
              <a:rPr lang="en-US" sz="1800" b="0" i="0" u="none" strike="noStrike" dirty="0">
                <a:solidFill>
                  <a:srgbClr val="343333"/>
                </a:solidFill>
                <a:effectLst/>
                <a:latin typeface="Arial" panose="020B0604020202020204" pitchFamily="34" charset="0"/>
              </a:rPr>
              <a:t>The notion that by presenting oneself in the way that is pleasing to members of the dominant group, one will be able to calm their anxieties about one (and one’s group), and as a consequence, racial animus will dissipate among white Americans</a:t>
            </a:r>
          </a:p>
          <a:p>
            <a:pPr rtl="0">
              <a:spcBef>
                <a:spcPts val="0"/>
              </a:spcBef>
              <a:spcAft>
                <a:spcPts val="0"/>
              </a:spcAft>
            </a:pPr>
            <a:endParaRPr lang="en-US" dirty="0"/>
          </a:p>
        </p:txBody>
      </p:sp>
    </p:spTree>
    <p:extLst>
      <p:ext uri="{BB962C8B-B14F-4D97-AF65-F5344CB8AC3E}">
        <p14:creationId xmlns:p14="http://schemas.microsoft.com/office/powerpoint/2010/main" val="41782526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DAFC88B-A439-485C-8C50-6159BF8541E6}"/>
              </a:ext>
            </a:extLst>
          </p:cNvPr>
          <p:cNvSpPr txBox="1"/>
          <p:nvPr/>
        </p:nvSpPr>
        <p:spPr>
          <a:xfrm>
            <a:off x="739791" y="606537"/>
            <a:ext cx="8693692" cy="6124754"/>
          </a:xfrm>
          <a:prstGeom prst="rect">
            <a:avLst/>
          </a:prstGeom>
          <a:noFill/>
        </p:spPr>
        <p:txBody>
          <a:bodyPr wrap="square">
            <a:spAutoFit/>
          </a:bodyPr>
          <a:lstStyle/>
          <a:p>
            <a:pPr rtl="0">
              <a:spcBef>
                <a:spcPts val="0"/>
              </a:spcBef>
              <a:spcAft>
                <a:spcPts val="0"/>
              </a:spcAft>
            </a:pPr>
            <a:endParaRPr lang="en-US" b="0" dirty="0">
              <a:effectLst/>
            </a:endParaRPr>
          </a:p>
          <a:p>
            <a:pPr marL="285750" indent="-285750" rtl="0">
              <a:spcBef>
                <a:spcPts val="0"/>
              </a:spcBef>
              <a:spcAft>
                <a:spcPts val="0"/>
              </a:spcAft>
              <a:buFont typeface="Arial" panose="020B0604020202020204" pitchFamily="34" charset="0"/>
              <a:buChar char="•"/>
            </a:pPr>
            <a:r>
              <a:rPr lang="en-US" b="1" dirty="0">
                <a:solidFill>
                  <a:srgbClr val="343333"/>
                </a:solidFill>
                <a:latin typeface="Arial" panose="020B0604020202020204" pitchFamily="34" charset="0"/>
              </a:rPr>
              <a:t>W</a:t>
            </a:r>
            <a:r>
              <a:rPr lang="en-US" sz="1800" b="1" i="0" u="none" strike="noStrike" dirty="0">
                <a:solidFill>
                  <a:srgbClr val="343333"/>
                </a:solidFill>
                <a:effectLst/>
                <a:latin typeface="Arial" panose="020B0604020202020204" pitchFamily="34" charset="0"/>
              </a:rPr>
              <a:t>hite </a:t>
            </a:r>
            <a:r>
              <a:rPr lang="en-US" b="1" dirty="0">
                <a:solidFill>
                  <a:srgbClr val="343333"/>
                </a:solidFill>
                <a:latin typeface="Arial" panose="020B0604020202020204" pitchFamily="34" charset="0"/>
              </a:rPr>
              <a:t>F</a:t>
            </a:r>
            <a:r>
              <a:rPr lang="en-US" sz="1800" b="1" i="0" u="none" strike="noStrike" dirty="0">
                <a:solidFill>
                  <a:srgbClr val="343333"/>
                </a:solidFill>
                <a:effectLst/>
                <a:latin typeface="Arial" panose="020B0604020202020204" pitchFamily="34" charset="0"/>
              </a:rPr>
              <a:t>ragility – </a:t>
            </a:r>
            <a:r>
              <a:rPr lang="en-US" sz="1800" b="0" i="0" u="none" strike="noStrike" dirty="0">
                <a:solidFill>
                  <a:srgbClr val="343333"/>
                </a:solidFill>
                <a:effectLst/>
                <a:latin typeface="Arial" panose="020B0604020202020204" pitchFamily="34" charset="0"/>
              </a:rPr>
              <a:t>even a minimum amount of racial stress becomes intolerable, triggering a range of defensive moves. These moves include the outward display of emotions such as anger, fear, and guilt, and behaviors such as argumentation, silence, and leaving the stress-inducing situation. These behaviors, function to reinstate white racial equilibrium.</a:t>
            </a:r>
          </a:p>
          <a:p>
            <a:pPr marL="285750" indent="-285750" rtl="0">
              <a:spcBef>
                <a:spcPts val="0"/>
              </a:spcBef>
              <a:spcAft>
                <a:spcPts val="0"/>
              </a:spcAft>
              <a:buFont typeface="Arial" panose="020B0604020202020204" pitchFamily="34" charset="0"/>
              <a:buChar char="•"/>
            </a:pPr>
            <a:endParaRPr lang="en-US" b="0" dirty="0">
              <a:effectLst/>
            </a:endParaRPr>
          </a:p>
          <a:p>
            <a:pPr marL="285750" indent="-285750" rtl="0">
              <a:spcBef>
                <a:spcPts val="0"/>
              </a:spcBef>
              <a:spcAft>
                <a:spcPts val="0"/>
              </a:spcAft>
              <a:buFont typeface="Arial" panose="020B0604020202020204" pitchFamily="34" charset="0"/>
              <a:buChar char="•"/>
            </a:pPr>
            <a:r>
              <a:rPr lang="en-US" b="1" dirty="0">
                <a:solidFill>
                  <a:srgbClr val="343333"/>
                </a:solidFill>
                <a:latin typeface="Arial" panose="020B0604020202020204" pitchFamily="34" charset="0"/>
              </a:rPr>
              <a:t>W</a:t>
            </a:r>
            <a:r>
              <a:rPr lang="en-US" sz="1800" b="1" i="0" u="none" strike="noStrike" dirty="0">
                <a:solidFill>
                  <a:srgbClr val="343333"/>
                </a:solidFill>
                <a:effectLst/>
                <a:latin typeface="Arial" panose="020B0604020202020204" pitchFamily="34" charset="0"/>
              </a:rPr>
              <a:t>hite </a:t>
            </a:r>
            <a:r>
              <a:rPr lang="en-US" b="1" dirty="0">
                <a:solidFill>
                  <a:srgbClr val="343333"/>
                </a:solidFill>
                <a:latin typeface="Arial" panose="020B0604020202020204" pitchFamily="34" charset="0"/>
              </a:rPr>
              <a:t>P</a:t>
            </a:r>
            <a:r>
              <a:rPr lang="en-US" sz="1800" b="1" i="0" u="none" strike="noStrike" dirty="0">
                <a:solidFill>
                  <a:srgbClr val="343333"/>
                </a:solidFill>
                <a:effectLst/>
                <a:latin typeface="Arial" panose="020B0604020202020204" pitchFamily="34" charset="0"/>
              </a:rPr>
              <a:t>rivilege - </a:t>
            </a:r>
            <a:r>
              <a:rPr lang="en-US" sz="1800" b="0" i="0" u="none" strike="noStrike" dirty="0">
                <a:solidFill>
                  <a:srgbClr val="343333"/>
                </a:solidFill>
                <a:effectLst/>
                <a:latin typeface="Arial" panose="020B0604020202020204" pitchFamily="34" charset="0"/>
              </a:rPr>
              <a:t>An advantage, good, or resource that people with white racial identities receive and/or have greater access to and that people with nonwhite racial identities are denied and/or have less access to, primarily because of their racial identity and not because of what they do or do not do as individuals. </a:t>
            </a:r>
            <a:r>
              <a:rPr lang="en-US" dirty="0">
                <a:solidFill>
                  <a:srgbClr val="343333"/>
                </a:solidFill>
                <a:latin typeface="Arial" panose="020B0604020202020204" pitchFamily="34" charset="0"/>
              </a:rPr>
              <a:t>As a white person, </a:t>
            </a:r>
            <a:r>
              <a:rPr lang="en-US" sz="1800" b="0" i="0" u="none" strike="noStrike" dirty="0">
                <a:solidFill>
                  <a:srgbClr val="343333"/>
                </a:solidFill>
                <a:effectLst/>
                <a:latin typeface="Arial" panose="020B0604020202020204" pitchFamily="34" charset="0"/>
              </a:rPr>
              <a:t>one often is not, (nor needs to be), aware of the racial dynamics that systematically benefit white people and disadvantage people of color</a:t>
            </a:r>
          </a:p>
          <a:p>
            <a:pPr marL="285750" indent="-285750" rtl="0">
              <a:spcBef>
                <a:spcPts val="0"/>
              </a:spcBef>
              <a:spcAft>
                <a:spcPts val="0"/>
              </a:spcAft>
              <a:buFont typeface="Arial" panose="020B0604020202020204" pitchFamily="34" charset="0"/>
              <a:buChar char="•"/>
            </a:pPr>
            <a:endParaRPr lang="en-US" b="0" dirty="0">
              <a:effectLst/>
            </a:endParaRPr>
          </a:p>
          <a:p>
            <a:pPr marL="285750" indent="-285750" rtl="0">
              <a:spcBef>
                <a:spcPts val="0"/>
              </a:spcBef>
              <a:spcAft>
                <a:spcPts val="0"/>
              </a:spcAft>
              <a:buFont typeface="Arial" panose="020B0604020202020204" pitchFamily="34" charset="0"/>
              <a:buChar char="•"/>
            </a:pPr>
            <a:r>
              <a:rPr lang="en-US" b="1" dirty="0">
                <a:solidFill>
                  <a:srgbClr val="343333"/>
                </a:solidFill>
                <a:latin typeface="Arial" panose="020B0604020202020204" pitchFamily="34" charset="0"/>
              </a:rPr>
              <a:t>W</a:t>
            </a:r>
            <a:r>
              <a:rPr lang="en-US" sz="1800" b="1" i="0" u="none" strike="noStrike" dirty="0">
                <a:solidFill>
                  <a:srgbClr val="343333"/>
                </a:solidFill>
                <a:effectLst/>
                <a:latin typeface="Arial" panose="020B0604020202020204" pitchFamily="34" charset="0"/>
              </a:rPr>
              <a:t>hite </a:t>
            </a:r>
            <a:r>
              <a:rPr lang="en-US" b="1" dirty="0">
                <a:solidFill>
                  <a:srgbClr val="343333"/>
                </a:solidFill>
                <a:latin typeface="Arial" panose="020B0604020202020204" pitchFamily="34" charset="0"/>
              </a:rPr>
              <a:t>S</a:t>
            </a:r>
            <a:r>
              <a:rPr lang="en-US" sz="1800" b="1" i="0" u="none" strike="noStrike" dirty="0">
                <a:solidFill>
                  <a:srgbClr val="343333"/>
                </a:solidFill>
                <a:effectLst/>
                <a:latin typeface="Arial" panose="020B0604020202020204" pitchFamily="34" charset="0"/>
              </a:rPr>
              <a:t>upremacy</a:t>
            </a:r>
            <a:r>
              <a:rPr lang="en-US" b="1" dirty="0"/>
              <a:t> – </a:t>
            </a:r>
            <a:r>
              <a:rPr lang="en-US" dirty="0"/>
              <a:t>Includes the system providing </a:t>
            </a:r>
            <a:r>
              <a:rPr lang="en-US" sz="1800" b="0" i="0" u="none" strike="noStrike" dirty="0">
                <a:solidFill>
                  <a:srgbClr val="343333"/>
                </a:solidFill>
                <a:effectLst/>
                <a:latin typeface="Arial" panose="020B0604020202020204" pitchFamily="34" charset="0"/>
              </a:rPr>
              <a:t>political, social, economic, and psychological benefits and advantages to whites, alongside the systematic burdens and disadvantages to people who are not white. It is a set of norms and expectations based on white habits, or the preferences, tastes, emotions, and perceptions of white Americans, and  in its more extreme case is the  belief that white people are inherently superior to people of color </a:t>
            </a:r>
            <a:r>
              <a:rPr lang="en-US" sz="1800" b="0" i="0" u="none" strike="noStrike" dirty="0">
                <a:solidFill>
                  <a:srgbClr val="000000"/>
                </a:solidFill>
                <a:effectLst/>
                <a:latin typeface="Arial" panose="020B0604020202020204" pitchFamily="34" charset="0"/>
              </a:rPr>
              <a:t>and should dominate over people of color</a:t>
            </a:r>
            <a:endParaRPr lang="en-US" b="0" dirty="0">
              <a:effectLst/>
            </a:endParaRPr>
          </a:p>
          <a:p>
            <a:pPr marL="285750" indent="-285750" rtl="0">
              <a:spcBef>
                <a:spcPts val="0"/>
              </a:spcBef>
              <a:spcAft>
                <a:spcPts val="1500"/>
              </a:spcAft>
              <a:buFont typeface="Arial" panose="020B0604020202020204" pitchFamily="34" charset="0"/>
              <a:buChar char="•"/>
            </a:pPr>
            <a:endParaRPr lang="en-US" sz="1400" b="0" i="1" u="none" strike="noStrike" dirty="0">
              <a:solidFill>
                <a:srgbClr val="000000"/>
              </a:solidFill>
              <a:effectLst/>
              <a:latin typeface="Arial" panose="020B0604020202020204" pitchFamily="34" charset="0"/>
            </a:endParaRPr>
          </a:p>
        </p:txBody>
      </p:sp>
    </p:spTree>
    <p:extLst>
      <p:ext uri="{BB962C8B-B14F-4D97-AF65-F5344CB8AC3E}">
        <p14:creationId xmlns:p14="http://schemas.microsoft.com/office/powerpoint/2010/main" val="30693279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40" name="Rectangle 7">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41" name="Rectangle 9">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2" name="Straight Connector 11">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953376"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43" name="Straight Connector 13">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2133042"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44"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24631"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5"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46597"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6" name="Isosceles Triangle 19">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5488"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47"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77655"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8" name="Isosceles Triangle 23">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14821"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8694D8D2-E0AA-4A05-A922-82125CBCA8E9}"/>
              </a:ext>
            </a:extLst>
          </p:cNvPr>
          <p:cNvSpPr>
            <a:spLocks noGrp="1"/>
          </p:cNvSpPr>
          <p:nvPr>
            <p:ph type="title"/>
          </p:nvPr>
        </p:nvSpPr>
        <p:spPr>
          <a:xfrm>
            <a:off x="677334" y="609600"/>
            <a:ext cx="3843375" cy="5175624"/>
          </a:xfrm>
        </p:spPr>
        <p:txBody>
          <a:bodyPr anchor="ctr">
            <a:normAutofit/>
          </a:bodyPr>
          <a:lstStyle/>
          <a:p>
            <a:pPr>
              <a:lnSpc>
                <a:spcPct val="90000"/>
              </a:lnSpc>
            </a:pPr>
            <a:br>
              <a:rPr lang="en-US" sz="2000" b="1" dirty="0">
                <a:solidFill>
                  <a:schemeClr val="tx1">
                    <a:lumMod val="85000"/>
                    <a:lumOff val="15000"/>
                  </a:schemeClr>
                </a:solidFill>
              </a:rPr>
            </a:br>
            <a:r>
              <a:rPr lang="en-US" sz="2000" b="1" u="sng" dirty="0">
                <a:solidFill>
                  <a:schemeClr val="tx1">
                    <a:lumMod val="85000"/>
                    <a:lumOff val="15000"/>
                  </a:schemeClr>
                </a:solidFill>
              </a:rPr>
              <a:t>Microaggressions</a:t>
            </a:r>
            <a:r>
              <a:rPr lang="en-US" sz="2000" dirty="0">
                <a:solidFill>
                  <a:schemeClr val="tx1">
                    <a:lumMod val="85000"/>
                    <a:lumOff val="15000"/>
                  </a:schemeClr>
                </a:solidFill>
              </a:rPr>
              <a:t> </a:t>
            </a:r>
            <a:r>
              <a:rPr lang="en-US" sz="2000" b="0" i="0" u="none" strike="noStrike" dirty="0">
                <a:solidFill>
                  <a:schemeClr val="tx1">
                    <a:lumMod val="85000"/>
                    <a:lumOff val="15000"/>
                  </a:schemeClr>
                </a:solidFill>
                <a:effectLst/>
                <a:latin typeface="Arial" panose="020B0604020202020204" pitchFamily="34" charset="0"/>
              </a:rPr>
              <a:t>are the everyday slights, snubs, and insults that communicate hostile, derogatory, or negative messages. They  often are linked to implicit bias and occur outside of our awareness. They may even be unintentional. These are the problematic ways of speaking, acting or structuring the environment which communicate insensitivity and bias.</a:t>
            </a:r>
            <a:br>
              <a:rPr lang="en-US" sz="2000" b="0" i="0" u="none" strike="noStrike" dirty="0">
                <a:solidFill>
                  <a:schemeClr val="tx1">
                    <a:lumMod val="85000"/>
                    <a:lumOff val="15000"/>
                  </a:schemeClr>
                </a:solidFill>
                <a:effectLst/>
                <a:latin typeface="Arial" panose="020B0604020202020204" pitchFamily="34" charset="0"/>
              </a:rPr>
            </a:br>
            <a:endParaRPr lang="en-US" sz="2000" dirty="0">
              <a:solidFill>
                <a:schemeClr val="tx1">
                  <a:lumMod val="85000"/>
                  <a:lumOff val="15000"/>
                </a:schemeClr>
              </a:solidFill>
            </a:endParaRPr>
          </a:p>
        </p:txBody>
      </p:sp>
      <p:sp>
        <p:nvSpPr>
          <p:cNvPr id="49" name="Freeform: Shape 25">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82154" y="-8467"/>
            <a:ext cx="7109846"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267B4F1C-2715-40C0-9201-675F4791B3B2}"/>
              </a:ext>
            </a:extLst>
          </p:cNvPr>
          <p:cNvSpPr>
            <a:spLocks noGrp="1"/>
          </p:cNvSpPr>
          <p:nvPr>
            <p:ph idx="1"/>
          </p:nvPr>
        </p:nvSpPr>
        <p:spPr>
          <a:xfrm>
            <a:off x="6116084" y="609601"/>
            <a:ext cx="5511296" cy="5175624"/>
          </a:xfrm>
        </p:spPr>
        <p:txBody>
          <a:bodyPr anchor="ctr">
            <a:normAutofit/>
          </a:bodyPr>
          <a:lstStyle/>
          <a:p>
            <a:pPr>
              <a:lnSpc>
                <a:spcPct val="90000"/>
              </a:lnSpc>
            </a:pPr>
            <a:r>
              <a:rPr lang="en-US" sz="1500" b="1" i="0" u="none" strike="noStrike">
                <a:solidFill>
                  <a:srgbClr val="FFFFFF"/>
                </a:solidFill>
                <a:effectLst/>
                <a:latin typeface="Arial" panose="020B0604020202020204" pitchFamily="34" charset="0"/>
              </a:rPr>
              <a:t>Microassaults</a:t>
            </a:r>
            <a:r>
              <a:rPr lang="en-US" sz="1500">
                <a:solidFill>
                  <a:srgbClr val="FFFFFF"/>
                </a:solidFill>
                <a:latin typeface="Arial" panose="020B0604020202020204" pitchFamily="34" charset="0"/>
              </a:rPr>
              <a:t>  </a:t>
            </a:r>
            <a:r>
              <a:rPr lang="en-US" sz="1500" b="0" i="0" u="none" strike="noStrike">
                <a:solidFill>
                  <a:srgbClr val="FFFFFF"/>
                </a:solidFill>
                <a:effectLst/>
                <a:latin typeface="Arial" panose="020B0604020202020204" pitchFamily="34" charset="0"/>
              </a:rPr>
              <a:t>“old-fashioned” explicit racism </a:t>
            </a:r>
            <a:r>
              <a:rPr lang="en-US" sz="1500" i="0" u="none" strike="noStrike">
                <a:solidFill>
                  <a:srgbClr val="FFFFFF"/>
                </a:solidFill>
                <a:effectLst/>
                <a:latin typeface="Arial" panose="020B0604020202020204" pitchFamily="34" charset="0"/>
              </a:rPr>
              <a:t>which are direct forms of prejudice and discrimination. Some </a:t>
            </a:r>
            <a:r>
              <a:rPr lang="en-US" sz="1500" b="0" i="0" u="none" strike="noStrike">
                <a:solidFill>
                  <a:srgbClr val="FFFFFF"/>
                </a:solidFill>
                <a:effectLst/>
                <a:latin typeface="Arial" panose="020B0604020202020204" pitchFamily="34" charset="0"/>
              </a:rPr>
              <a:t>examples include using racial slurs or abusive, derogatory language, displaying confederate flags or swastikas, mocking another language, telling racist jokes, etc.</a:t>
            </a:r>
          </a:p>
          <a:p>
            <a:pPr>
              <a:lnSpc>
                <a:spcPct val="90000"/>
              </a:lnSpc>
            </a:pPr>
            <a:endParaRPr lang="en-US" sz="1500">
              <a:solidFill>
                <a:srgbClr val="FFFFFF"/>
              </a:solidFill>
              <a:latin typeface="Arial" panose="020B0604020202020204" pitchFamily="34" charset="0"/>
            </a:endParaRPr>
          </a:p>
          <a:p>
            <a:pPr rtl="0">
              <a:lnSpc>
                <a:spcPct val="90000"/>
              </a:lnSpc>
              <a:spcBef>
                <a:spcPts val="0"/>
              </a:spcBef>
              <a:spcAft>
                <a:spcPts val="1800"/>
              </a:spcAft>
            </a:pPr>
            <a:r>
              <a:rPr lang="en-US" sz="1500" b="1">
                <a:solidFill>
                  <a:srgbClr val="FFFFFF"/>
                </a:solidFill>
                <a:latin typeface="Arial" panose="020B0604020202020204" pitchFamily="34" charset="0"/>
              </a:rPr>
              <a:t>Mi</a:t>
            </a:r>
            <a:r>
              <a:rPr lang="en-US" sz="1500" b="1" i="0" u="none" strike="noStrike">
                <a:solidFill>
                  <a:srgbClr val="FFFFFF"/>
                </a:solidFill>
                <a:effectLst/>
                <a:latin typeface="Arial" panose="020B0604020202020204" pitchFamily="34" charset="0"/>
              </a:rPr>
              <a:t>croinsults </a:t>
            </a:r>
            <a:r>
              <a:rPr lang="en-US" sz="1500" b="0" i="0">
                <a:solidFill>
                  <a:srgbClr val="FFFFFF"/>
                </a:solidFill>
                <a:effectLst/>
                <a:latin typeface="Arial" panose="020B0604020202020204" pitchFamily="34" charset="0"/>
                <a:cs typeface="Arial" panose="020B0604020202020204" pitchFamily="34" charset="0"/>
              </a:rPr>
              <a:t>Verbal and nonverbal communications that subtly convey rudeness and insensitivity and demean a person's racial heritage or identity. An </a:t>
            </a:r>
            <a:r>
              <a:rPr lang="en-US" sz="1500" b="1" i="0">
                <a:solidFill>
                  <a:srgbClr val="FFFFFF"/>
                </a:solidFill>
                <a:effectLst/>
                <a:latin typeface="Arial" panose="020B0604020202020204" pitchFamily="34" charset="0"/>
                <a:cs typeface="Arial" panose="020B0604020202020204" pitchFamily="34" charset="0"/>
              </a:rPr>
              <a:t>example</a:t>
            </a:r>
            <a:r>
              <a:rPr lang="en-US" sz="1500" b="0" i="0">
                <a:solidFill>
                  <a:srgbClr val="FFFFFF"/>
                </a:solidFill>
                <a:effectLst/>
                <a:latin typeface="Arial" panose="020B0604020202020204" pitchFamily="34" charset="0"/>
                <a:cs typeface="Arial" panose="020B0604020202020204" pitchFamily="34" charset="0"/>
              </a:rPr>
              <a:t> is an employee who asks a colleague of color how she got her job, implying she may have landed it through an affirmative action or quota system.</a:t>
            </a:r>
          </a:p>
          <a:p>
            <a:pPr rtl="0">
              <a:lnSpc>
                <a:spcPct val="90000"/>
              </a:lnSpc>
              <a:spcBef>
                <a:spcPts val="0"/>
              </a:spcBef>
              <a:spcAft>
                <a:spcPts val="1800"/>
              </a:spcAft>
            </a:pPr>
            <a:br>
              <a:rPr lang="en-US" sz="1500">
                <a:solidFill>
                  <a:srgbClr val="FFFFFF"/>
                </a:solidFill>
                <a:latin typeface="Arial" panose="020B0604020202020204" pitchFamily="34" charset="0"/>
                <a:cs typeface="Arial" panose="020B0604020202020204" pitchFamily="34" charset="0"/>
              </a:rPr>
            </a:br>
            <a:r>
              <a:rPr lang="en-US" sz="1500" b="1" i="0" u="none" strike="noStrike">
                <a:solidFill>
                  <a:srgbClr val="FFFFFF"/>
                </a:solidFill>
                <a:effectLst/>
                <a:latin typeface="Arial" panose="020B0604020202020204" pitchFamily="34" charset="0"/>
              </a:rPr>
              <a:t>Microinvalidations </a:t>
            </a:r>
            <a:r>
              <a:rPr lang="en-US" sz="1500" i="0" u="none" strike="noStrike">
                <a:solidFill>
                  <a:srgbClr val="FFFFFF"/>
                </a:solidFill>
                <a:effectLst/>
                <a:latin typeface="Arial" panose="020B0604020202020204" pitchFamily="34" charset="0"/>
              </a:rPr>
              <a:t>exclude or negate the thoughts, experiences, feelings, and experiential reality of a POC. “Don’t be so sensitive.  Not everything is about race” </a:t>
            </a:r>
          </a:p>
          <a:p>
            <a:pPr rtl="0">
              <a:lnSpc>
                <a:spcPct val="90000"/>
              </a:lnSpc>
              <a:spcBef>
                <a:spcPts val="0"/>
              </a:spcBef>
              <a:spcAft>
                <a:spcPts val="1800"/>
              </a:spcAft>
            </a:pPr>
            <a:r>
              <a:rPr lang="en-US" sz="1500" b="1">
                <a:solidFill>
                  <a:srgbClr val="FFFFFF"/>
                </a:solidFill>
                <a:latin typeface="Arial" panose="020B0604020202020204" pitchFamily="34" charset="0"/>
              </a:rPr>
              <a:t>E</a:t>
            </a:r>
            <a:r>
              <a:rPr lang="en-US" sz="1500" b="1" u="none" strike="noStrike">
                <a:solidFill>
                  <a:srgbClr val="FFFFFF"/>
                </a:solidFill>
                <a:effectLst/>
                <a:latin typeface="Arial" panose="020B0604020202020204" pitchFamily="34" charset="0"/>
              </a:rPr>
              <a:t>nvironmental Microaggressions </a:t>
            </a:r>
            <a:r>
              <a:rPr lang="en-US" sz="1500" i="0" u="none" strike="noStrike">
                <a:solidFill>
                  <a:srgbClr val="FFFFFF"/>
                </a:solidFill>
                <a:effectLst/>
                <a:latin typeface="Arial" panose="020B0604020202020204" pitchFamily="34" charset="0"/>
              </a:rPr>
              <a:t>are expressed in our everyday surroundings or through our social “climate.” for example, </a:t>
            </a:r>
            <a:r>
              <a:rPr lang="en-US" sz="1500">
                <a:solidFill>
                  <a:srgbClr val="FFFFFF"/>
                </a:solidFill>
                <a:latin typeface="Arial" panose="020B0604020202020204" pitchFamily="34" charset="0"/>
              </a:rPr>
              <a:t>a job interview where </a:t>
            </a:r>
            <a:r>
              <a:rPr lang="en-US" sz="1500" i="0" u="none" strike="noStrike">
                <a:solidFill>
                  <a:srgbClr val="FFFFFF"/>
                </a:solidFill>
                <a:effectLst/>
                <a:latin typeface="Arial" panose="020B0604020202020204" pitchFamily="34" charset="0"/>
              </a:rPr>
              <a:t>company brochure only shows white men</a:t>
            </a:r>
            <a:endParaRPr lang="en-US" sz="1500">
              <a:solidFill>
                <a:srgbClr val="FFFFFF"/>
              </a:solidFill>
              <a:effectLst/>
            </a:endParaRPr>
          </a:p>
          <a:p>
            <a:pPr>
              <a:lnSpc>
                <a:spcPct val="90000"/>
              </a:lnSpc>
            </a:pPr>
            <a:endParaRPr lang="en-US" sz="1500">
              <a:solidFill>
                <a:srgbClr val="FFFFFF"/>
              </a:solidFill>
            </a:endParaRPr>
          </a:p>
        </p:txBody>
      </p:sp>
    </p:spTree>
    <p:extLst>
      <p:ext uri="{BB962C8B-B14F-4D97-AF65-F5344CB8AC3E}">
        <p14:creationId xmlns:p14="http://schemas.microsoft.com/office/powerpoint/2010/main" val="729500025"/>
      </p:ext>
    </p:extLst>
  </p:cSld>
  <p:clrMapOvr>
    <a:overrideClrMapping bg1="dk1" tx1="lt1" bg2="dk2" tx2="lt2" accent1="accent1" accent2="accent2" accent3="accent3" accent4="accent4" accent5="accent5" accent6="accent6" hlink="hlink" folHlink="folHlink"/>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79D1300-6B51-46D3-BA8C-FD701746E990}"/>
              </a:ext>
            </a:extLst>
          </p:cNvPr>
          <p:cNvSpPr txBox="1"/>
          <p:nvPr/>
        </p:nvSpPr>
        <p:spPr>
          <a:xfrm>
            <a:off x="1663381" y="964945"/>
            <a:ext cx="7397909" cy="375552"/>
          </a:xfrm>
          <a:prstGeom prst="rect">
            <a:avLst/>
          </a:prstGeom>
          <a:noFill/>
        </p:spPr>
        <p:txBody>
          <a:bodyPr wrap="square">
            <a:spAutoFit/>
          </a:bodyPr>
          <a:lstStyle/>
          <a:p>
            <a:pPr marL="0" marR="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itle 4">
            <a:extLst>
              <a:ext uri="{FF2B5EF4-FFF2-40B4-BE49-F238E27FC236}">
                <a16:creationId xmlns:a16="http://schemas.microsoft.com/office/drawing/2014/main" id="{94F26097-DFF6-4D36-B37E-4B32E6DDBBCB}"/>
              </a:ext>
            </a:extLst>
          </p:cNvPr>
          <p:cNvSpPr>
            <a:spLocks noGrp="1"/>
          </p:cNvSpPr>
          <p:nvPr>
            <p:ph type="title"/>
          </p:nvPr>
        </p:nvSpPr>
        <p:spPr>
          <a:xfrm>
            <a:off x="838200" y="519232"/>
            <a:ext cx="10515600" cy="1171456"/>
          </a:xfrm>
        </p:spPr>
        <p:txBody>
          <a:bodyPr>
            <a:normAutofit/>
          </a:bodyPr>
          <a:lstStyle/>
          <a:p>
            <a:r>
              <a:rPr lang="en-US" sz="4800" b="1" dirty="0">
                <a:latin typeface="Arial" panose="020B0604020202020204" pitchFamily="34" charset="0"/>
                <a:cs typeface="Arial" panose="020B0604020202020204" pitchFamily="34" charset="0"/>
              </a:rPr>
              <a:t>Racial Equity</a:t>
            </a:r>
          </a:p>
        </p:txBody>
      </p:sp>
      <p:sp>
        <p:nvSpPr>
          <p:cNvPr id="6" name="Content Placeholder 5">
            <a:extLst>
              <a:ext uri="{FF2B5EF4-FFF2-40B4-BE49-F238E27FC236}">
                <a16:creationId xmlns:a16="http://schemas.microsoft.com/office/drawing/2014/main" id="{2C909483-0A00-4150-963F-791F8AC817CE}"/>
              </a:ext>
            </a:extLst>
          </p:cNvPr>
          <p:cNvSpPr>
            <a:spLocks noGrp="1"/>
          </p:cNvSpPr>
          <p:nvPr>
            <p:ph idx="1"/>
          </p:nvPr>
        </p:nvSpPr>
        <p:spPr/>
        <p:txBody>
          <a:bodyPr>
            <a:normAutofit fontScale="85000" lnSpcReduction="20000"/>
          </a:bodyPr>
          <a:lstStyle/>
          <a:p>
            <a:pPr marL="0" marR="0">
              <a:lnSpc>
                <a:spcPct val="107000"/>
              </a:lnSpc>
              <a:spcBef>
                <a:spcPts val="0"/>
              </a:spcBef>
              <a:spcAft>
                <a:spcPts val="800"/>
              </a:spcAft>
            </a:pPr>
            <a:r>
              <a:rPr lang="en-US" sz="2800" b="1" dirty="0"/>
              <a:t>Racial Equity </a:t>
            </a:r>
            <a:r>
              <a:rPr lang="en-US" sz="2800" dirty="0"/>
              <a:t>is the condition that would be achieved if one’s race no longer predicted, in a statistical sense, how one fared</a:t>
            </a:r>
            <a:r>
              <a:rPr lang="en-US" sz="2800" b="1" dirty="0"/>
              <a:t>.</a:t>
            </a:r>
          </a:p>
          <a:p>
            <a:pPr marL="0" marR="0" indent="0">
              <a:lnSpc>
                <a:spcPct val="107000"/>
              </a:lnSpc>
              <a:spcBef>
                <a:spcPts val="0"/>
              </a:spcBef>
              <a:spcAft>
                <a:spcPts val="800"/>
              </a:spcAft>
              <a:buNone/>
            </a:pPr>
            <a:endParaRPr lang="en-US" sz="2800" b="1" dirty="0"/>
          </a:p>
          <a:p>
            <a:pPr marL="0" marR="0">
              <a:lnSpc>
                <a:spcPct val="107000"/>
              </a:lnSpc>
              <a:spcBef>
                <a:spcPts val="0"/>
              </a:spcBef>
              <a:spcAft>
                <a:spcPts val="800"/>
              </a:spcAft>
            </a:pPr>
            <a:r>
              <a:rPr lang="en-US" sz="28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Racial Equity </a:t>
            </a:r>
            <a:r>
              <a:rPr lang="en-US" sz="2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is when everyone gets what they need in order to have access, opportunities, and a fair chance to succeed. Equity recognizes that the idea of equality (“the same for everyone”) may not address widespread disparities and individual circumstances where individualized solutions are necessary. </a:t>
            </a:r>
          </a:p>
          <a:p>
            <a:endParaRPr lang="en-US" dirty="0"/>
          </a:p>
        </p:txBody>
      </p:sp>
    </p:spTree>
    <p:extLst>
      <p:ext uri="{BB962C8B-B14F-4D97-AF65-F5344CB8AC3E}">
        <p14:creationId xmlns:p14="http://schemas.microsoft.com/office/powerpoint/2010/main" val="16317123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2" name="Group 14">
            <a:extLst>
              <a:ext uri="{FF2B5EF4-FFF2-40B4-BE49-F238E27FC236}">
                <a16:creationId xmlns:a16="http://schemas.microsoft.com/office/drawing/2014/main" id="{90A61547-2555-4DE2-A37F-A53E5491744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6" name="Straight Connector 15">
              <a:extLst>
                <a:ext uri="{FF2B5EF4-FFF2-40B4-BE49-F238E27FC236}">
                  <a16:creationId xmlns:a16="http://schemas.microsoft.com/office/drawing/2014/main" id="{5C2447E0-8F0D-479C-94E4-82BC8EB68C0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6">
              <a:extLst>
                <a:ext uri="{FF2B5EF4-FFF2-40B4-BE49-F238E27FC236}">
                  <a16:creationId xmlns:a16="http://schemas.microsoft.com/office/drawing/2014/main" id="{1F943397-DCDD-44CB-BBA9-9510B7698DD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8" name="Rectangle 23">
              <a:extLst>
                <a:ext uri="{FF2B5EF4-FFF2-40B4-BE49-F238E27FC236}">
                  <a16:creationId xmlns:a16="http://schemas.microsoft.com/office/drawing/2014/main" id="{E2630ADC-31DB-4C48-AC4A-DAAE5A7B8E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5">
              <a:extLst>
                <a:ext uri="{FF2B5EF4-FFF2-40B4-BE49-F238E27FC236}">
                  <a16:creationId xmlns:a16="http://schemas.microsoft.com/office/drawing/2014/main" id="{2CA5C44E-F54E-47E0-8989-4D8686B33C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FF54E15E-830B-4375-A239-4C51954DEA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7">
              <a:extLst>
                <a:ext uri="{FF2B5EF4-FFF2-40B4-BE49-F238E27FC236}">
                  <a16:creationId xmlns:a16="http://schemas.microsoft.com/office/drawing/2014/main" id="{CB37E322-FF7E-4872-BD6B-50A48CBEA5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8">
              <a:extLst>
                <a:ext uri="{FF2B5EF4-FFF2-40B4-BE49-F238E27FC236}">
                  <a16:creationId xmlns:a16="http://schemas.microsoft.com/office/drawing/2014/main" id="{710D0C1E-D2F8-45B2-AE14-1AC8E976F7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9">
              <a:extLst>
                <a:ext uri="{FF2B5EF4-FFF2-40B4-BE49-F238E27FC236}">
                  <a16:creationId xmlns:a16="http://schemas.microsoft.com/office/drawing/2014/main" id="{3216331B-17D0-4167-ABD2-B2198058C2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a:extLst>
                <a:ext uri="{FF2B5EF4-FFF2-40B4-BE49-F238E27FC236}">
                  <a16:creationId xmlns:a16="http://schemas.microsoft.com/office/drawing/2014/main" id="{A53A7A96-3806-4BB3-91DE-6EED48AC78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Isosceles Triangle 24">
              <a:extLst>
                <a:ext uri="{FF2B5EF4-FFF2-40B4-BE49-F238E27FC236}">
                  <a16:creationId xmlns:a16="http://schemas.microsoft.com/office/drawing/2014/main" id="{F8C2B86C-EE71-466E-8991-503F9C9C1B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A72FC9CA-4984-4942-B96F-E4053ABB3964}"/>
              </a:ext>
            </a:extLst>
          </p:cNvPr>
          <p:cNvSpPr>
            <a:spLocks noGrp="1"/>
          </p:cNvSpPr>
          <p:nvPr>
            <p:ph type="title"/>
          </p:nvPr>
        </p:nvSpPr>
        <p:spPr>
          <a:xfrm>
            <a:off x="985968" y="4473225"/>
            <a:ext cx="8288035" cy="1095059"/>
          </a:xfrm>
        </p:spPr>
        <p:txBody>
          <a:bodyPr vert="horz" lIns="91440" tIns="45720" rIns="91440" bIns="45720" rtlCol="0" anchor="b">
            <a:normAutofit fontScale="90000"/>
          </a:bodyPr>
          <a:lstStyle/>
          <a:p>
            <a:pPr algn="ctr">
              <a:lnSpc>
                <a:spcPct val="90000"/>
              </a:lnSpc>
            </a:pPr>
            <a:br>
              <a:rPr lang="en-US" sz="3400" dirty="0"/>
            </a:br>
            <a:r>
              <a:rPr lang="en-US" sz="4400" b="1" dirty="0"/>
              <a:t>Racial equity is the goal.</a:t>
            </a:r>
            <a:endParaRPr lang="en-US" sz="3400" b="1" dirty="0"/>
          </a:p>
        </p:txBody>
      </p:sp>
      <p:pic>
        <p:nvPicPr>
          <p:cNvPr id="8" name="Content Placeholder 7" descr="A picture containing text&#10;&#10;Description automatically generated">
            <a:extLst>
              <a:ext uri="{FF2B5EF4-FFF2-40B4-BE49-F238E27FC236}">
                <a16:creationId xmlns:a16="http://schemas.microsoft.com/office/drawing/2014/main" id="{E733DAF8-9A84-4C5E-81E0-DCD5E8A3CADE}"/>
              </a:ext>
            </a:extLst>
          </p:cNvPr>
          <p:cNvPicPr>
            <a:picLocks noGrp="1" noChangeAspect="1"/>
          </p:cNvPicPr>
          <p:nvPr>
            <p:ph sz="half" idx="1"/>
          </p:nvPr>
        </p:nvPicPr>
        <p:blipFill rotWithShape="1">
          <a:blip r:embed="rId2">
            <a:extLst>
              <a:ext uri="{28A0092B-C50C-407E-A947-70E740481C1C}">
                <a14:useLocalDpi xmlns:a14="http://schemas.microsoft.com/office/drawing/2010/main" val="0"/>
              </a:ext>
            </a:extLst>
          </a:blip>
          <a:stretch/>
        </p:blipFill>
        <p:spPr>
          <a:xfrm>
            <a:off x="1162743" y="934221"/>
            <a:ext cx="3676161" cy="3317736"/>
          </a:xfrm>
          <a:prstGeom prst="rect">
            <a:avLst/>
          </a:prstGeom>
        </p:spPr>
      </p:pic>
      <p:pic>
        <p:nvPicPr>
          <p:cNvPr id="10" name="Content Placeholder 9" descr="A picture containing indoor, building, library, sitting&#10;&#10;Description automatically generated">
            <a:extLst>
              <a:ext uri="{FF2B5EF4-FFF2-40B4-BE49-F238E27FC236}">
                <a16:creationId xmlns:a16="http://schemas.microsoft.com/office/drawing/2014/main" id="{57C4EDB6-60AF-4CC9-A58D-6D04C12764A9}"/>
              </a:ext>
            </a:extLst>
          </p:cNvPr>
          <p:cNvPicPr>
            <a:picLocks noGrp="1" noChangeAspect="1"/>
          </p:cNvPicPr>
          <p:nvPr>
            <p:ph sz="half" idx="2"/>
          </p:nvPr>
        </p:nvPicPr>
        <p:blipFill rotWithShape="1">
          <a:blip r:embed="rId3">
            <a:extLst>
              <a:ext uri="{28A0092B-C50C-407E-A947-70E740481C1C}">
                <a14:useLocalDpi xmlns:a14="http://schemas.microsoft.com/office/drawing/2010/main" val="0"/>
              </a:ext>
            </a:extLst>
          </a:blip>
          <a:srcRect r="3" b="5209"/>
          <a:stretch/>
        </p:blipFill>
        <p:spPr>
          <a:xfrm>
            <a:off x="5244284" y="1069895"/>
            <a:ext cx="4029717" cy="3046388"/>
          </a:xfrm>
          <a:prstGeom prst="rect">
            <a:avLst/>
          </a:prstGeom>
        </p:spPr>
      </p:pic>
    </p:spTree>
    <p:extLst>
      <p:ext uri="{BB962C8B-B14F-4D97-AF65-F5344CB8AC3E}">
        <p14:creationId xmlns:p14="http://schemas.microsoft.com/office/powerpoint/2010/main" val="15517354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4DB83E-79AC-478A-BEB4-751466953234}"/>
              </a:ext>
            </a:extLst>
          </p:cNvPr>
          <p:cNvSpPr>
            <a:spLocks noGrp="1"/>
          </p:cNvSpPr>
          <p:nvPr>
            <p:ph type="title"/>
          </p:nvPr>
        </p:nvSpPr>
        <p:spPr>
          <a:xfrm>
            <a:off x="643467" y="816638"/>
            <a:ext cx="3367359" cy="5224724"/>
          </a:xfrm>
        </p:spPr>
        <p:txBody>
          <a:bodyPr anchor="ctr">
            <a:normAutofit/>
          </a:bodyPr>
          <a:lstStyle/>
          <a:p>
            <a:r>
              <a:rPr lang="en-US" b="0" i="0" u="none" strike="noStrike">
                <a:effectLst/>
                <a:latin typeface="Arial" panose="020B0604020202020204" pitchFamily="34" charset="0"/>
              </a:rPr>
              <a:t>The Bible </a:t>
            </a:r>
            <a:r>
              <a:rPr lang="en-US">
                <a:latin typeface="Arial" panose="020B0604020202020204" pitchFamily="34" charset="0"/>
              </a:rPr>
              <a:t>T</a:t>
            </a:r>
            <a:r>
              <a:rPr lang="en-US" b="0" i="0" u="none" strike="noStrike">
                <a:effectLst/>
                <a:latin typeface="Arial" panose="020B0604020202020204" pitchFamily="34" charset="0"/>
              </a:rPr>
              <a:t>ells Us</a:t>
            </a:r>
            <a:endParaRPr lang="en-US"/>
          </a:p>
        </p:txBody>
      </p:sp>
      <p:sp>
        <p:nvSpPr>
          <p:cNvPr id="3" name="Content Placeholder 2">
            <a:extLst>
              <a:ext uri="{FF2B5EF4-FFF2-40B4-BE49-F238E27FC236}">
                <a16:creationId xmlns:a16="http://schemas.microsoft.com/office/drawing/2014/main" id="{AB78047D-BE67-4088-AF4A-BDA8519E315E}"/>
              </a:ext>
            </a:extLst>
          </p:cNvPr>
          <p:cNvSpPr>
            <a:spLocks noGrp="1"/>
          </p:cNvSpPr>
          <p:nvPr>
            <p:ph idx="1"/>
          </p:nvPr>
        </p:nvSpPr>
        <p:spPr>
          <a:xfrm>
            <a:off x="4654295" y="816638"/>
            <a:ext cx="4619706" cy="5224724"/>
          </a:xfrm>
        </p:spPr>
        <p:txBody>
          <a:bodyPr anchor="ctr">
            <a:normAutofit/>
          </a:bodyPr>
          <a:lstStyle/>
          <a:p>
            <a:pPr>
              <a:lnSpc>
                <a:spcPct val="90000"/>
              </a:lnSpc>
            </a:pPr>
            <a:r>
              <a:rPr lang="en-US" sz="1500" b="0" i="0" dirty="0">
                <a:effectLst/>
                <a:latin typeface="Roboto"/>
              </a:rPr>
              <a:t>Micah 6:8 “And what does the LORD require of you But to do justice, to love kindness, And to walk humbly with your God?”</a:t>
            </a:r>
          </a:p>
          <a:p>
            <a:pPr marL="0" indent="0">
              <a:lnSpc>
                <a:spcPct val="90000"/>
              </a:lnSpc>
              <a:buNone/>
            </a:pPr>
            <a:endParaRPr lang="en-US" sz="1500" b="0" i="0" u="none" strike="noStrike" dirty="0">
              <a:effectLst/>
              <a:latin typeface="Arial" panose="020B0604020202020204" pitchFamily="34" charset="0"/>
            </a:endParaRPr>
          </a:p>
          <a:p>
            <a:pPr>
              <a:lnSpc>
                <a:spcPct val="90000"/>
              </a:lnSpc>
            </a:pPr>
            <a:r>
              <a:rPr lang="en-US" sz="1500" b="0" i="0" u="none" strike="noStrike" dirty="0">
                <a:effectLst/>
                <a:latin typeface="Arial" panose="020B0604020202020204" pitchFamily="34" charset="0"/>
              </a:rPr>
              <a:t>Proverbs 31:8 “Open your mouth </a:t>
            </a:r>
            <a:r>
              <a:rPr lang="en-US" sz="1500" b="0" i="0" dirty="0">
                <a:effectLst/>
                <a:latin typeface="Roboto"/>
              </a:rPr>
              <a:t>for those who cannot speak for themselves, for the rights of all who are destitute.”</a:t>
            </a:r>
          </a:p>
          <a:p>
            <a:pPr>
              <a:lnSpc>
                <a:spcPct val="90000"/>
              </a:lnSpc>
            </a:pPr>
            <a:endParaRPr lang="en-US" sz="1500" b="0" i="0" dirty="0">
              <a:effectLst/>
              <a:latin typeface="Roboto"/>
            </a:endParaRPr>
          </a:p>
          <a:p>
            <a:pPr>
              <a:lnSpc>
                <a:spcPct val="90000"/>
              </a:lnSpc>
            </a:pPr>
            <a:r>
              <a:rPr lang="en-US" sz="1500" b="0" i="0" dirty="0">
                <a:effectLst/>
                <a:latin typeface="system-ui"/>
              </a:rPr>
              <a:t>Jeremiah 22:3 “Thus says the </a:t>
            </a:r>
            <a:r>
              <a:rPr lang="en-US" sz="1500" b="0" i="0" cap="small" dirty="0">
                <a:effectLst/>
                <a:latin typeface="system-ui"/>
              </a:rPr>
              <a:t>Lord</a:t>
            </a:r>
            <a:r>
              <a:rPr lang="en-US" sz="1500" b="0" i="0" dirty="0">
                <a:effectLst/>
                <a:latin typeface="system-ui"/>
              </a:rPr>
              <a:t>: Act with justice and righteousness and deliver from the hand of the oppressor anyone who has been robbed. And do no wrong or violence to the alien, the orphan, and the widow, or shed innocent blood in this place.”</a:t>
            </a:r>
          </a:p>
          <a:p>
            <a:pPr>
              <a:lnSpc>
                <a:spcPct val="90000"/>
              </a:lnSpc>
            </a:pPr>
            <a:endParaRPr lang="en-US" sz="1500" b="0" i="0" dirty="0">
              <a:effectLst/>
              <a:latin typeface="system-ui"/>
            </a:endParaRPr>
          </a:p>
          <a:p>
            <a:pPr>
              <a:lnSpc>
                <a:spcPct val="90000"/>
              </a:lnSpc>
            </a:pPr>
            <a:r>
              <a:rPr lang="en-US" sz="1500" b="0" i="0" dirty="0">
                <a:effectLst/>
                <a:latin typeface="proxima-nova"/>
              </a:rPr>
              <a:t>Genesis 1:27, Psalm 139:13-14, Psalm 146:7-9</a:t>
            </a:r>
            <a:r>
              <a:rPr lang="en-US" sz="1500" b="0" i="0">
                <a:effectLst/>
                <a:latin typeface="proxima-nova"/>
              </a:rPr>
              <a:t>, </a:t>
            </a:r>
            <a:r>
              <a:rPr lang="en-US" sz="1500" dirty="0">
                <a:latin typeface="proxima-nova"/>
              </a:rPr>
              <a:t>	</a:t>
            </a:r>
            <a:r>
              <a:rPr lang="en-US" sz="1500" b="0" i="0" dirty="0">
                <a:effectLst/>
                <a:latin typeface="proxima-nova"/>
              </a:rPr>
              <a:t>Amos 5:21-24, Acts 10:34-35, 1 Corinthians 12, 	Romans 12:9-13</a:t>
            </a:r>
          </a:p>
          <a:p>
            <a:pPr>
              <a:lnSpc>
                <a:spcPct val="90000"/>
              </a:lnSpc>
            </a:pPr>
            <a:endParaRPr lang="en-US" sz="1500" b="0" dirty="0">
              <a:effectLst/>
            </a:endParaRPr>
          </a:p>
          <a:p>
            <a:pPr>
              <a:lnSpc>
                <a:spcPct val="90000"/>
              </a:lnSpc>
            </a:pPr>
            <a:endParaRPr lang="en-US" sz="1500" dirty="0"/>
          </a:p>
        </p:txBody>
      </p:sp>
    </p:spTree>
    <p:extLst>
      <p:ext uri="{BB962C8B-B14F-4D97-AF65-F5344CB8AC3E}">
        <p14:creationId xmlns:p14="http://schemas.microsoft.com/office/powerpoint/2010/main" val="2068046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5571245-92BC-4290-AC65-0D8DCA9DE008}"/>
              </a:ext>
            </a:extLst>
          </p:cNvPr>
          <p:cNvSpPr>
            <a:spLocks noGrp="1"/>
          </p:cNvSpPr>
          <p:nvPr>
            <p:ph type="title"/>
          </p:nvPr>
        </p:nvSpPr>
        <p:spPr>
          <a:xfrm>
            <a:off x="1043950" y="1179151"/>
            <a:ext cx="3300646" cy="4463889"/>
          </a:xfrm>
        </p:spPr>
        <p:txBody>
          <a:bodyPr anchor="ctr">
            <a:normAutofit/>
          </a:bodyPr>
          <a:lstStyle/>
          <a:p>
            <a:r>
              <a:rPr lang="en-US" dirty="0"/>
              <a:t>Why Do We Need a Common Language?</a:t>
            </a:r>
          </a:p>
        </p:txBody>
      </p:sp>
      <p:sp>
        <p:nvSpPr>
          <p:cNvPr id="11"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13"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C94008C0-ACDF-4D49-BD4C-C12FEE539DEB}"/>
              </a:ext>
            </a:extLst>
          </p:cNvPr>
          <p:cNvSpPr>
            <a:spLocks noGrp="1"/>
          </p:cNvSpPr>
          <p:nvPr>
            <p:ph idx="1"/>
          </p:nvPr>
        </p:nvSpPr>
        <p:spPr>
          <a:xfrm>
            <a:off x="4978918" y="1109145"/>
            <a:ext cx="6341016" cy="4603900"/>
          </a:xfrm>
        </p:spPr>
        <p:txBody>
          <a:bodyPr anchor="ctr">
            <a:normAutofit/>
          </a:bodyPr>
          <a:lstStyle/>
          <a:p>
            <a:r>
              <a:rPr lang="en-US" b="0" i="0" dirty="0">
                <a:effectLst/>
                <a:latin typeface="ff-meta-web-pro"/>
              </a:rPr>
              <a:t>To understand racism, we need to all be on the same page so we can “name it, frame it and explain it.”</a:t>
            </a:r>
          </a:p>
          <a:p>
            <a:endParaRPr lang="en-US" b="0" i="0" dirty="0">
              <a:effectLst/>
              <a:latin typeface="ff-meta-web-pro"/>
            </a:endParaRPr>
          </a:p>
          <a:p>
            <a:r>
              <a:rPr lang="en-US" b="0" i="0" dirty="0">
                <a:effectLst/>
                <a:latin typeface="ff-meta-web-pro"/>
              </a:rPr>
              <a:t>Having a shared language to present data, describe conditions and outcomes, and identify causes, makes it easier to understand each other, and avoid misunderstanding.  </a:t>
            </a:r>
          </a:p>
          <a:p>
            <a:r>
              <a:rPr lang="en-US" dirty="0">
                <a:latin typeface="ff-meta-web-pro"/>
              </a:rPr>
              <a:t>We want to support each other on this journey</a:t>
            </a:r>
            <a:r>
              <a:rPr lang="en-US" b="0" i="0" dirty="0">
                <a:effectLst/>
                <a:latin typeface="ff-meta-web-pro"/>
              </a:rPr>
              <a:t>.</a:t>
            </a:r>
          </a:p>
          <a:p>
            <a:endParaRPr lang="en-US" dirty="0"/>
          </a:p>
        </p:txBody>
      </p:sp>
      <p:sp>
        <p:nvSpPr>
          <p:cNvPr id="15"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8347031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60" name="Group 35">
            <a:extLst>
              <a:ext uri="{FF2B5EF4-FFF2-40B4-BE49-F238E27FC236}">
                <a16:creationId xmlns:a16="http://schemas.microsoft.com/office/drawing/2014/main" id="{28460BD8-AE3F-4AC9-9D0B-717052AA5D3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37" name="Straight Connector 36">
              <a:extLst>
                <a:ext uri="{FF2B5EF4-FFF2-40B4-BE49-F238E27FC236}">
                  <a16:creationId xmlns:a16="http://schemas.microsoft.com/office/drawing/2014/main" id="{54420CFE-F482-466E-9E1E-C78513C0B85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38" name="Straight Connector 37">
              <a:extLst>
                <a:ext uri="{FF2B5EF4-FFF2-40B4-BE49-F238E27FC236}">
                  <a16:creationId xmlns:a16="http://schemas.microsoft.com/office/drawing/2014/main" id="{5331032B-BD21-4BDA-920C-12E35805256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39" name="Rectangle 23">
              <a:extLst>
                <a:ext uri="{FF2B5EF4-FFF2-40B4-BE49-F238E27FC236}">
                  <a16:creationId xmlns:a16="http://schemas.microsoft.com/office/drawing/2014/main" id="{E7514DA3-59E7-409E-8A3B-AD097F6E56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0" name="Rectangle 25">
              <a:extLst>
                <a:ext uri="{FF2B5EF4-FFF2-40B4-BE49-F238E27FC236}">
                  <a16:creationId xmlns:a16="http://schemas.microsoft.com/office/drawing/2014/main" id="{57B9A2A6-3BE4-4599-9364-F71C5BFD61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1" name="Isosceles Triangle 40">
              <a:extLst>
                <a:ext uri="{FF2B5EF4-FFF2-40B4-BE49-F238E27FC236}">
                  <a16:creationId xmlns:a16="http://schemas.microsoft.com/office/drawing/2014/main" id="{4FD744C6-4ED8-4BC9-BF68-6BDF701C5D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42" name="Rectangle 27">
              <a:extLst>
                <a:ext uri="{FF2B5EF4-FFF2-40B4-BE49-F238E27FC236}">
                  <a16:creationId xmlns:a16="http://schemas.microsoft.com/office/drawing/2014/main" id="{092C5BAD-C911-4F8F-A1C5-470268BE6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3" name="Rectangle 28">
              <a:extLst>
                <a:ext uri="{FF2B5EF4-FFF2-40B4-BE49-F238E27FC236}">
                  <a16:creationId xmlns:a16="http://schemas.microsoft.com/office/drawing/2014/main" id="{B133D0C8-4EC4-424F-8E70-0482D5B1B6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4" name="Rectangle 29">
              <a:extLst>
                <a:ext uri="{FF2B5EF4-FFF2-40B4-BE49-F238E27FC236}">
                  <a16:creationId xmlns:a16="http://schemas.microsoft.com/office/drawing/2014/main" id="{7B1532A0-F4B3-4DE8-B18F-740CAAD25A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5" name="Isosceles Triangle 44">
              <a:extLst>
                <a:ext uri="{FF2B5EF4-FFF2-40B4-BE49-F238E27FC236}">
                  <a16:creationId xmlns:a16="http://schemas.microsoft.com/office/drawing/2014/main" id="{8EFDD162-BBBA-4062-8BBF-53DBA10913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6" name="Isosceles Triangle 45">
              <a:extLst>
                <a:ext uri="{FF2B5EF4-FFF2-40B4-BE49-F238E27FC236}">
                  <a16:creationId xmlns:a16="http://schemas.microsoft.com/office/drawing/2014/main" id="{DCFC9E65-3E19-4483-B952-25D29683CA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61" name="Rectangle 47">
            <a:extLst>
              <a:ext uri="{FF2B5EF4-FFF2-40B4-BE49-F238E27FC236}">
                <a16:creationId xmlns:a16="http://schemas.microsoft.com/office/drawing/2014/main" id="{0ADFFC45-3DC9-4433-926F-043E879D9D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2" name="Group 49">
            <a:extLst>
              <a:ext uri="{FF2B5EF4-FFF2-40B4-BE49-F238E27FC236}">
                <a16:creationId xmlns:a16="http://schemas.microsoft.com/office/drawing/2014/main" id="{B5F26A87-0610-435F-AA13-BD658385C9D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267230" y="-8468"/>
            <a:ext cx="4763558" cy="6866467"/>
            <a:chOff x="67175" y="-8467"/>
            <a:chExt cx="4763558" cy="6866467"/>
          </a:xfrm>
        </p:grpSpPr>
        <p:cxnSp>
          <p:nvCxnSpPr>
            <p:cNvPr id="51" name="Straight Connector 50">
              <a:extLst>
                <a:ext uri="{FF2B5EF4-FFF2-40B4-BE49-F238E27FC236}">
                  <a16:creationId xmlns:a16="http://schemas.microsoft.com/office/drawing/2014/main" id="{E6321436-5AAD-4FB6-BB0D-316D4540E82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1448300"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63" name="Straight Connector 51">
              <a:extLst>
                <a:ext uri="{FF2B5EF4-FFF2-40B4-BE49-F238E27FC236}">
                  <a16:creationId xmlns:a16="http://schemas.microsoft.com/office/drawing/2014/main" id="{94B0BD33-3D46-4F43-947A-825DFEF6106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67175"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53" name="Rectangle 23">
              <a:extLst>
                <a:ext uri="{FF2B5EF4-FFF2-40B4-BE49-F238E27FC236}">
                  <a16:creationId xmlns:a16="http://schemas.microsoft.com/office/drawing/2014/main" id="{92E26C27-E1F5-47DC-9F83-469D196C55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58764"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64" name="Rectangle 25">
              <a:extLst>
                <a:ext uri="{FF2B5EF4-FFF2-40B4-BE49-F238E27FC236}">
                  <a16:creationId xmlns:a16="http://schemas.microsoft.com/office/drawing/2014/main" id="{95F944E7-2B4E-4AE2-B4DB-846FF8AE0B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80730"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5" name="Isosceles Triangle 54">
              <a:extLst>
                <a:ext uri="{FF2B5EF4-FFF2-40B4-BE49-F238E27FC236}">
                  <a16:creationId xmlns:a16="http://schemas.microsoft.com/office/drawing/2014/main" id="{FF14952D-390F-46CC-B302-73DDD9C416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9621"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65" name="Rectangle 27">
              <a:extLst>
                <a:ext uri="{FF2B5EF4-FFF2-40B4-BE49-F238E27FC236}">
                  <a16:creationId xmlns:a16="http://schemas.microsoft.com/office/drawing/2014/main" id="{867CDE55-B22A-40D0-882A-9452919EEC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411788"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7" name="Isosceles Triangle 56">
              <a:extLst>
                <a:ext uri="{FF2B5EF4-FFF2-40B4-BE49-F238E27FC236}">
                  <a16:creationId xmlns:a16="http://schemas.microsoft.com/office/drawing/2014/main" id="{8C409231-C942-4808-B529-DAC32A7DB0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448954"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3" name="TextBox 2">
            <a:extLst>
              <a:ext uri="{FF2B5EF4-FFF2-40B4-BE49-F238E27FC236}">
                <a16:creationId xmlns:a16="http://schemas.microsoft.com/office/drawing/2014/main" id="{C91C82EA-131B-4CC6-A567-9E1B0F5322DD}"/>
              </a:ext>
            </a:extLst>
          </p:cNvPr>
          <p:cNvSpPr txBox="1"/>
          <p:nvPr/>
        </p:nvSpPr>
        <p:spPr>
          <a:xfrm>
            <a:off x="677335" y="1282701"/>
            <a:ext cx="5096060" cy="4307148"/>
          </a:xfrm>
          <a:prstGeom prst="rect">
            <a:avLst/>
          </a:prstGeom>
        </p:spPr>
        <p:txBody>
          <a:bodyPr vert="horz" lIns="91440" tIns="45720" rIns="91440" bIns="45720" rtlCol="0" anchor="ctr">
            <a:normAutofit/>
          </a:bodyPr>
          <a:lstStyle/>
          <a:p>
            <a:pPr algn="r">
              <a:lnSpc>
                <a:spcPct val="90000"/>
              </a:lnSpc>
              <a:spcBef>
                <a:spcPct val="0"/>
              </a:spcBef>
              <a:spcAft>
                <a:spcPts val="600"/>
              </a:spcAft>
            </a:pPr>
            <a:r>
              <a:rPr lang="en-US" sz="4600" b="1">
                <a:solidFill>
                  <a:schemeClr val="accent1"/>
                </a:solidFill>
                <a:latin typeface="+mj-lt"/>
                <a:ea typeface="+mj-ea"/>
                <a:cs typeface="+mj-cs"/>
              </a:rPr>
              <a:t>IF WE AREN’T CLEAR ON THE WORDS AND IDEAS, HOW CAN WE BE CLEAR ON THE SOLUTIONS?</a:t>
            </a:r>
          </a:p>
        </p:txBody>
      </p:sp>
      <p:sp>
        <p:nvSpPr>
          <p:cNvPr id="59" name="Freeform: Shape 58">
            <a:extLst>
              <a:ext uri="{FF2B5EF4-FFF2-40B4-BE49-F238E27FC236}">
                <a16:creationId xmlns:a16="http://schemas.microsoft.com/office/drawing/2014/main" id="{69370F01-B8C9-4CE4-824C-92B2792E6E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36497" y="-8468"/>
            <a:ext cx="5074930" cy="6866468"/>
          </a:xfrm>
          <a:custGeom>
            <a:avLst/>
            <a:gdLst>
              <a:gd name="connsiteX0" fmla="*/ 0 w 5074930"/>
              <a:gd name="connsiteY0" fmla="*/ 0 h 6858000"/>
              <a:gd name="connsiteX1" fmla="*/ 1249825 w 5074930"/>
              <a:gd name="connsiteY1" fmla="*/ 0 h 6858000"/>
              <a:gd name="connsiteX2" fmla="*/ 1249825 w 5074930"/>
              <a:gd name="connsiteY2" fmla="*/ 8457 h 6858000"/>
              <a:gd name="connsiteX3" fmla="*/ 5074930 w 5074930"/>
              <a:gd name="connsiteY3" fmla="*/ 8457 h 6858000"/>
              <a:gd name="connsiteX4" fmla="*/ 5074930 w 5074930"/>
              <a:gd name="connsiteY4" fmla="*/ 6858000 h 6858000"/>
              <a:gd name="connsiteX5" fmla="*/ 1249825 w 5074930"/>
              <a:gd name="connsiteY5" fmla="*/ 6858000 h 6858000"/>
              <a:gd name="connsiteX6" fmla="*/ 1109383 w 5074930"/>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74930" h="6858000">
                <a:moveTo>
                  <a:pt x="0" y="0"/>
                </a:moveTo>
                <a:lnTo>
                  <a:pt x="1249825" y="0"/>
                </a:lnTo>
                <a:lnTo>
                  <a:pt x="1249825" y="8457"/>
                </a:lnTo>
                <a:lnTo>
                  <a:pt x="5074930" y="8457"/>
                </a:lnTo>
                <a:lnTo>
                  <a:pt x="5074930" y="6858000"/>
                </a:lnTo>
                <a:lnTo>
                  <a:pt x="1249825" y="6858000"/>
                </a:lnTo>
                <a:lnTo>
                  <a:pt x="1109383" y="685800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5075015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8E5CE22-4762-44C6-8CED-3B52AD777C8C}"/>
              </a:ext>
            </a:extLst>
          </p:cNvPr>
          <p:cNvSpPr txBox="1"/>
          <p:nvPr/>
        </p:nvSpPr>
        <p:spPr>
          <a:xfrm>
            <a:off x="1438227" y="1093603"/>
            <a:ext cx="7704624" cy="4955203"/>
          </a:xfrm>
          <a:prstGeom prst="rect">
            <a:avLst/>
          </a:prstGeom>
          <a:noFill/>
        </p:spPr>
        <p:txBody>
          <a:bodyPr wrap="square">
            <a:spAutoFit/>
          </a:bodyPr>
          <a:lstStyle/>
          <a:p>
            <a:pPr marL="285750" indent="-285750" rtl="0">
              <a:spcBef>
                <a:spcPts val="1200"/>
              </a:spcBef>
              <a:spcAft>
                <a:spcPts val="0"/>
              </a:spcAft>
              <a:buFont typeface="Arial" panose="020B0604020202020204" pitchFamily="34" charset="0"/>
              <a:buChar char="•"/>
            </a:pPr>
            <a:r>
              <a:rPr lang="en-US" sz="1800" b="0" i="0" u="none" strike="noStrike" dirty="0">
                <a:solidFill>
                  <a:srgbClr val="333333"/>
                </a:solidFill>
                <a:effectLst/>
                <a:latin typeface="Arial" panose="020B0604020202020204" pitchFamily="34" charset="0"/>
              </a:rPr>
              <a:t>Acceptance is appreciating and welcoming others for who they are as individuals without judgment. When we accept someone, it shows that we value and respect their identity</a:t>
            </a:r>
            <a:r>
              <a:rPr lang="en-US" sz="1600" b="0" i="0" u="none" strike="noStrike" dirty="0">
                <a:solidFill>
                  <a:srgbClr val="333333"/>
                </a:solidFill>
                <a:effectLst/>
                <a:latin typeface="Arial" panose="020B0604020202020204" pitchFamily="34" charset="0"/>
              </a:rPr>
              <a:t>.</a:t>
            </a:r>
          </a:p>
          <a:p>
            <a:pPr rtl="0">
              <a:spcBef>
                <a:spcPts val="1200"/>
              </a:spcBef>
              <a:spcAft>
                <a:spcPts val="0"/>
              </a:spcAft>
            </a:pPr>
            <a:endParaRPr lang="en-US" b="0" dirty="0">
              <a:effectLst/>
            </a:endParaRPr>
          </a:p>
          <a:p>
            <a:pPr marL="285750" indent="-285750" rtl="0">
              <a:spcBef>
                <a:spcPts val="0"/>
              </a:spcBef>
              <a:spcAft>
                <a:spcPts val="0"/>
              </a:spcAft>
              <a:buFont typeface="Arial" panose="020B0604020202020204" pitchFamily="34" charset="0"/>
              <a:buChar char="•"/>
            </a:pPr>
            <a:r>
              <a:rPr lang="en-US" sz="1800" b="0" i="0" u="none" strike="noStrike" dirty="0">
                <a:solidFill>
                  <a:srgbClr val="333333"/>
                </a:solidFill>
                <a:effectLst/>
                <a:latin typeface="Arial" panose="020B0604020202020204" pitchFamily="34" charset="0"/>
              </a:rPr>
              <a:t>Using appropriate and respectful language helps those around you feel included, and can set an example for the people you come into contact with</a:t>
            </a:r>
            <a:endParaRPr lang="en-US" b="0" dirty="0">
              <a:effectLst/>
            </a:endParaRPr>
          </a:p>
          <a:p>
            <a:pPr rtl="0">
              <a:spcBef>
                <a:spcPts val="0"/>
              </a:spcBef>
              <a:spcAft>
                <a:spcPts val="0"/>
              </a:spcAft>
            </a:pPr>
            <a:r>
              <a:rPr lang="en-US" sz="1800" b="0" i="0" u="none" strike="noStrike" dirty="0">
                <a:solidFill>
                  <a:srgbClr val="333333"/>
                </a:solidFill>
                <a:effectLst/>
                <a:latin typeface="Arial" panose="020B0604020202020204" pitchFamily="34" charset="0"/>
              </a:rPr>
              <a:t> </a:t>
            </a:r>
            <a:endParaRPr lang="en-US" b="0" dirty="0">
              <a:effectLst/>
            </a:endParaRPr>
          </a:p>
          <a:p>
            <a:pPr marL="285750" indent="-285750" rtl="0">
              <a:spcBef>
                <a:spcPts val="0"/>
              </a:spcBef>
              <a:spcAft>
                <a:spcPts val="0"/>
              </a:spcAft>
              <a:buFont typeface="Arial" panose="020B0604020202020204" pitchFamily="34" charset="0"/>
              <a:buChar char="•"/>
            </a:pPr>
            <a:r>
              <a:rPr lang="en-US" sz="1800" b="0" i="0" u="none" strike="noStrike" dirty="0">
                <a:solidFill>
                  <a:srgbClr val="333333"/>
                </a:solidFill>
                <a:effectLst/>
                <a:latin typeface="Arial" panose="020B0604020202020204" pitchFamily="34" charset="0"/>
              </a:rPr>
              <a:t>Every day, we have the ability and opportunity to create a more accepting world. Even small acts of inclusion can have a big impact on making others feel accepted. </a:t>
            </a:r>
            <a:endParaRPr lang="en-US" b="0" dirty="0">
              <a:effectLst/>
            </a:endParaRPr>
          </a:p>
          <a:p>
            <a:pPr rtl="0">
              <a:spcBef>
                <a:spcPts val="0"/>
              </a:spcBef>
              <a:spcAft>
                <a:spcPts val="0"/>
              </a:spcAft>
            </a:pPr>
            <a:r>
              <a:rPr lang="en-US" sz="1800" b="0" i="0" u="none" strike="noStrike" dirty="0">
                <a:solidFill>
                  <a:srgbClr val="333333"/>
                </a:solidFill>
                <a:effectLst/>
                <a:latin typeface="Arial" panose="020B0604020202020204" pitchFamily="34" charset="0"/>
              </a:rPr>
              <a:t> </a:t>
            </a:r>
            <a:endParaRPr lang="en-US" b="0" dirty="0">
              <a:effectLst/>
            </a:endParaRPr>
          </a:p>
          <a:p>
            <a:pPr marL="285750" indent="-285750" rtl="0">
              <a:spcBef>
                <a:spcPts val="0"/>
              </a:spcBef>
              <a:spcAft>
                <a:spcPts val="0"/>
              </a:spcAft>
              <a:buFont typeface="Arial" panose="020B0604020202020204" pitchFamily="34" charset="0"/>
              <a:buChar char="•"/>
            </a:pPr>
            <a:r>
              <a:rPr lang="en-US" sz="1800" b="0" i="1" u="none" strike="noStrike" dirty="0">
                <a:solidFill>
                  <a:srgbClr val="333333"/>
                </a:solidFill>
                <a:effectLst/>
                <a:latin typeface="Arial" panose="020B0604020202020204" pitchFamily="34" charset="0"/>
              </a:rPr>
              <a:t>Our goal </a:t>
            </a:r>
            <a:r>
              <a:rPr lang="en-US" sz="1800" b="0" i="0" u="none" strike="noStrike" dirty="0">
                <a:solidFill>
                  <a:srgbClr val="333333"/>
                </a:solidFill>
                <a:effectLst/>
                <a:latin typeface="Arial" panose="020B0604020202020204" pitchFamily="34" charset="0"/>
              </a:rPr>
              <a:t>is the active process of identifying and eliminating racism by changing systems, organizational structures, policies, practices and attitudes, so that power is shared</a:t>
            </a:r>
            <a:r>
              <a:rPr lang="en-US" dirty="0"/>
              <a:t> </a:t>
            </a:r>
            <a:r>
              <a:rPr lang="en-US" sz="1800" b="0" i="0" u="none" strike="noStrike" dirty="0">
                <a:solidFill>
                  <a:srgbClr val="333333"/>
                </a:solidFill>
                <a:effectLst/>
                <a:latin typeface="Arial" panose="020B0604020202020204" pitchFamily="34" charset="0"/>
              </a:rPr>
              <a:t>equitably.</a:t>
            </a:r>
            <a:endParaRPr lang="en-US" b="0" dirty="0">
              <a:effectLst/>
            </a:endParaRPr>
          </a:p>
          <a:p>
            <a:pPr marL="285750" indent="-285750">
              <a:buFont typeface="Arial" panose="020B0604020202020204" pitchFamily="34" charset="0"/>
              <a:buChar char="•"/>
            </a:pPr>
            <a:br>
              <a:rPr lang="en-US" dirty="0"/>
            </a:br>
            <a:endParaRPr lang="en-US" dirty="0"/>
          </a:p>
        </p:txBody>
      </p:sp>
    </p:spTree>
    <p:extLst>
      <p:ext uri="{BB962C8B-B14F-4D97-AF65-F5344CB8AC3E}">
        <p14:creationId xmlns:p14="http://schemas.microsoft.com/office/powerpoint/2010/main" val="30032971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09EA7EA7-74F5-4EE2-8E3D-1A10308259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 name="Straight Connector 9">
              <a:extLst>
                <a:ext uri="{FF2B5EF4-FFF2-40B4-BE49-F238E27FC236}">
                  <a16:creationId xmlns:a16="http://schemas.microsoft.com/office/drawing/2014/main" id="{A5CE79B5-7EE4-424D-AD14-5DEFB61B85C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696C926F-F999-44BA-8D86-9EAB51D6501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248745E7-0AF0-48F9-8E58-2673FC5F4F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5">
              <a:extLst>
                <a:ext uri="{FF2B5EF4-FFF2-40B4-BE49-F238E27FC236}">
                  <a16:creationId xmlns:a16="http://schemas.microsoft.com/office/drawing/2014/main" id="{9715E81A-D2E0-4431-9370-4E4A9ECA7F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CEDB37A9-282D-4DDB-85AD-B2090A8253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7">
              <a:extLst>
                <a:ext uri="{FF2B5EF4-FFF2-40B4-BE49-F238E27FC236}">
                  <a16:creationId xmlns:a16="http://schemas.microsoft.com/office/drawing/2014/main" id="{533D5933-7F91-4F5E-BC31-42FD0E2D8D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8">
              <a:extLst>
                <a:ext uri="{FF2B5EF4-FFF2-40B4-BE49-F238E27FC236}">
                  <a16:creationId xmlns:a16="http://schemas.microsoft.com/office/drawing/2014/main" id="{37ADDF68-C9BE-46EA-83DE-2C07DD8396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9">
              <a:extLst>
                <a:ext uri="{FF2B5EF4-FFF2-40B4-BE49-F238E27FC236}">
                  <a16:creationId xmlns:a16="http://schemas.microsoft.com/office/drawing/2014/main" id="{10D67396-BABD-48A8-A892-CCB5095FA4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626DA82A-72C2-4DF6-9CF0-0D1F6B96B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8EE6DC63-4380-4BE0-A68A-8F01162BD1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21" name="Rectangle 20">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DB4E963-4DF0-43E6-A4DF-C61B9F11B378}"/>
              </a:ext>
            </a:extLst>
          </p:cNvPr>
          <p:cNvSpPr>
            <a:spLocks noGrp="1"/>
          </p:cNvSpPr>
          <p:nvPr>
            <p:ph type="title"/>
          </p:nvPr>
        </p:nvSpPr>
        <p:spPr>
          <a:xfrm>
            <a:off x="1043950" y="1179151"/>
            <a:ext cx="3300646" cy="4463889"/>
          </a:xfrm>
        </p:spPr>
        <p:txBody>
          <a:bodyPr vert="horz" lIns="91440" tIns="45720" rIns="91440" bIns="45720" rtlCol="0" anchor="ctr">
            <a:normAutofit/>
          </a:bodyPr>
          <a:lstStyle/>
          <a:p>
            <a:r>
              <a:rPr lang="en-US" dirty="0"/>
              <a:t>Antiracism</a:t>
            </a:r>
          </a:p>
        </p:txBody>
      </p:sp>
      <p:sp>
        <p:nvSpPr>
          <p:cNvPr id="23" name="Isosceles Triangle 22">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25" name="Straight Connector 24">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4F2C8178-F790-422F-A9DA-8642851020EB}"/>
              </a:ext>
            </a:extLst>
          </p:cNvPr>
          <p:cNvSpPr txBox="1"/>
          <p:nvPr/>
        </p:nvSpPr>
        <p:spPr>
          <a:xfrm>
            <a:off x="4978918" y="1109145"/>
            <a:ext cx="6341016" cy="4603900"/>
          </a:xfrm>
          <a:prstGeom prst="rect">
            <a:avLst/>
          </a:prstGeom>
        </p:spPr>
        <p:txBody>
          <a:bodyPr vert="horz" lIns="91440" tIns="45720" rIns="91440" bIns="45720" rtlCol="0" anchor="ctr">
            <a:normAutofit/>
          </a:bodyPr>
          <a:lstStyle/>
          <a:p>
            <a:pPr>
              <a:spcBef>
                <a:spcPts val="1000"/>
              </a:spcBef>
              <a:buClr>
                <a:schemeClr val="accent1"/>
              </a:buClr>
              <a:buSzPct val="80000"/>
              <a:buFont typeface="Wingdings 3" charset="2"/>
              <a:buChar char=""/>
            </a:pPr>
            <a:r>
              <a:rPr lang="en-US" b="0" i="0" u="none" strike="noStrike">
                <a:solidFill>
                  <a:schemeClr val="tx1">
                    <a:lumMod val="75000"/>
                    <a:lumOff val="25000"/>
                  </a:schemeClr>
                </a:solidFill>
                <a:effectLst/>
              </a:rPr>
              <a:t>Antiracism - A theory that explains and exposes multiple forms of racism: overt and covert, interpersonal and institutional, historical and present day, persistent and emerging. It is the practice of dismantling a system marked by white supremacy and anti-Black racism through deliberate action</a:t>
            </a:r>
            <a:endParaRPr lang="en-US" b="0">
              <a:solidFill>
                <a:schemeClr val="tx1">
                  <a:lumMod val="75000"/>
                  <a:lumOff val="25000"/>
                </a:schemeClr>
              </a:solidFill>
              <a:effectLst/>
            </a:endParaRPr>
          </a:p>
        </p:txBody>
      </p:sp>
      <p:sp>
        <p:nvSpPr>
          <p:cNvPr id="27" name="Isosceles Triangle 26">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2261074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1C6425E-1F6B-432F-8AB3-C1CABE043736}"/>
              </a:ext>
            </a:extLst>
          </p:cNvPr>
          <p:cNvSpPr>
            <a:spLocks noGrp="1"/>
          </p:cNvSpPr>
          <p:nvPr>
            <p:ph type="title"/>
          </p:nvPr>
        </p:nvSpPr>
        <p:spPr>
          <a:xfrm>
            <a:off x="1043950" y="1179151"/>
            <a:ext cx="3300646" cy="4463889"/>
          </a:xfrm>
        </p:spPr>
        <p:txBody>
          <a:bodyPr anchor="ctr">
            <a:normAutofit/>
          </a:bodyPr>
          <a:lstStyle/>
          <a:p>
            <a:r>
              <a:rPr lang="en-US" dirty="0"/>
              <a:t>ANTIRACISM</a:t>
            </a:r>
            <a:endParaRPr lang="en-US"/>
          </a:p>
        </p:txBody>
      </p:sp>
      <p:sp>
        <p:nvSpPr>
          <p:cNvPr id="10"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1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8A9EDFB3-15AD-4E88-A41E-29EF38E867D4}"/>
              </a:ext>
            </a:extLst>
          </p:cNvPr>
          <p:cNvSpPr>
            <a:spLocks noGrp="1"/>
          </p:cNvSpPr>
          <p:nvPr>
            <p:ph idx="1"/>
          </p:nvPr>
        </p:nvSpPr>
        <p:spPr>
          <a:xfrm>
            <a:off x="4978918" y="1109145"/>
            <a:ext cx="6341016" cy="4603900"/>
          </a:xfrm>
        </p:spPr>
        <p:txBody>
          <a:bodyPr anchor="ctr">
            <a:normAutofit/>
          </a:bodyPr>
          <a:lstStyle/>
          <a:p>
            <a:r>
              <a:rPr lang="en-US" b="1" i="1"/>
              <a:t>To be antiracist is to think nothing is behaviorally wrong or right -- inferior or superior -- with any of the racial groups. Whenever the antiracist sees individuals behaving positively or negatively, the antiracist sees exactly that: individuals behaving positively or negatively, not representatives of whole races. To be antiracist is to deracialize behavior, to remove the tattooed stereotype from every racialized body. Behavior is something humans do, not races do.“</a:t>
            </a:r>
          </a:p>
          <a:p>
            <a:pPr lvl="1"/>
            <a:r>
              <a:rPr lang="en-US" err="1"/>
              <a:t>Ibram</a:t>
            </a:r>
            <a:r>
              <a:rPr lang="en-US"/>
              <a:t> X. </a:t>
            </a:r>
            <a:r>
              <a:rPr lang="en-US" err="1"/>
              <a:t>Kendi</a:t>
            </a:r>
            <a:r>
              <a:rPr lang="en-US"/>
              <a:t>, How to Be an Anti-Racist</a:t>
            </a:r>
          </a:p>
          <a:p>
            <a:pPr marL="457200" lvl="1" indent="0">
              <a:buNone/>
            </a:pPr>
            <a:endParaRPr lang="en-US" dirty="0"/>
          </a:p>
        </p:txBody>
      </p: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9728396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62423CA5-E2E1-4789-B759-9906C1C940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
            <a:ext cx="4660126"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7" name="Isosceles Triangle 16">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4660127" y="-3"/>
            <a:ext cx="1056745" cy="6858001"/>
          </a:xfrm>
          <a:prstGeom prst="triangle">
            <a:avLst>
              <a:gd name="adj" fmla="val 100000"/>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5A184CED-BCCF-4FA5-81BE-E089D079BC70}"/>
              </a:ext>
            </a:extLst>
          </p:cNvPr>
          <p:cNvSpPr>
            <a:spLocks noGrp="1"/>
          </p:cNvSpPr>
          <p:nvPr>
            <p:ph type="title"/>
          </p:nvPr>
        </p:nvSpPr>
        <p:spPr>
          <a:xfrm>
            <a:off x="673754" y="643467"/>
            <a:ext cx="4203045" cy="1375608"/>
          </a:xfrm>
        </p:spPr>
        <p:txBody>
          <a:bodyPr anchor="ctr">
            <a:normAutofit/>
          </a:bodyPr>
          <a:lstStyle/>
          <a:p>
            <a:r>
              <a:rPr lang="en-US">
                <a:solidFill>
                  <a:schemeClr val="bg1"/>
                </a:solidFill>
              </a:rPr>
              <a:t>The Journey</a:t>
            </a:r>
          </a:p>
        </p:txBody>
      </p:sp>
      <p:sp>
        <p:nvSpPr>
          <p:cNvPr id="8" name="Content Placeholder 7">
            <a:extLst>
              <a:ext uri="{FF2B5EF4-FFF2-40B4-BE49-F238E27FC236}">
                <a16:creationId xmlns:a16="http://schemas.microsoft.com/office/drawing/2014/main" id="{103A7B9F-0172-4EFD-9815-945ACAF12149}"/>
              </a:ext>
            </a:extLst>
          </p:cNvPr>
          <p:cNvSpPr>
            <a:spLocks noGrp="1"/>
          </p:cNvSpPr>
          <p:nvPr>
            <p:ph idx="1"/>
          </p:nvPr>
        </p:nvSpPr>
        <p:spPr>
          <a:xfrm>
            <a:off x="673754" y="2160590"/>
            <a:ext cx="3973943" cy="3440110"/>
          </a:xfrm>
        </p:spPr>
        <p:txBody>
          <a:bodyPr>
            <a:normAutofit/>
          </a:bodyPr>
          <a:lstStyle/>
          <a:p>
            <a:pPr>
              <a:buClr>
                <a:srgbClr val="568AD5"/>
              </a:buClr>
            </a:pPr>
            <a:r>
              <a:rPr lang="en-US">
                <a:solidFill>
                  <a:schemeClr val="bg1"/>
                </a:solidFill>
              </a:rPr>
              <a:t>The Zones</a:t>
            </a:r>
          </a:p>
          <a:p>
            <a:pPr>
              <a:buClr>
                <a:srgbClr val="568AD5"/>
              </a:buClr>
            </a:pPr>
            <a:r>
              <a:rPr lang="en-US">
                <a:solidFill>
                  <a:schemeClr val="bg1"/>
                </a:solidFill>
              </a:rPr>
              <a:t>Self-Reflection</a:t>
            </a:r>
          </a:p>
          <a:p>
            <a:pPr>
              <a:buClr>
                <a:srgbClr val="568AD5"/>
              </a:buClr>
            </a:pPr>
            <a:r>
              <a:rPr lang="en-US">
                <a:solidFill>
                  <a:schemeClr val="bg1"/>
                </a:solidFill>
              </a:rPr>
              <a:t>Growth</a:t>
            </a:r>
          </a:p>
          <a:p>
            <a:pPr>
              <a:buClr>
                <a:srgbClr val="568AD5"/>
              </a:buClr>
            </a:pPr>
            <a:endParaRPr lang="en-US">
              <a:solidFill>
                <a:schemeClr val="bg1"/>
              </a:solidFill>
            </a:endParaRPr>
          </a:p>
          <a:p>
            <a:pPr>
              <a:buClr>
                <a:srgbClr val="568AD5"/>
              </a:buClr>
            </a:pPr>
            <a:r>
              <a:rPr lang="en-US">
                <a:solidFill>
                  <a:schemeClr val="bg1"/>
                </a:solidFill>
              </a:rPr>
              <a:t>We recognize that everyone may not be in the same place and respect that</a:t>
            </a:r>
          </a:p>
          <a:p>
            <a:pPr>
              <a:buClr>
                <a:srgbClr val="568AD5"/>
              </a:buClr>
            </a:pPr>
            <a:endParaRPr lang="en-US">
              <a:solidFill>
                <a:schemeClr val="bg1"/>
              </a:solidFill>
            </a:endParaRPr>
          </a:p>
        </p:txBody>
      </p:sp>
      <p:pic>
        <p:nvPicPr>
          <p:cNvPr id="4" name="Content Placeholder 3" descr="Image">
            <a:extLst>
              <a:ext uri="{FF2B5EF4-FFF2-40B4-BE49-F238E27FC236}">
                <a16:creationId xmlns:a16="http://schemas.microsoft.com/office/drawing/2014/main" id="{164F8C8C-D242-4CCD-A79D-44597467465D}"/>
              </a:ext>
            </a:extLst>
          </p:cNvPr>
          <p:cNvPicPr>
            <a:picLocks/>
          </p:cNvPicPr>
          <p:nvPr/>
        </p:nvPicPr>
        <p:blipFill rotWithShape="1">
          <a:blip r:embed="rId2" r:link="rId3">
            <a:extLst>
              <a:ext uri="{28A0092B-C50C-407E-A947-70E740481C1C}">
                <a14:useLocalDpi xmlns:a14="http://schemas.microsoft.com/office/drawing/2010/main" val="0"/>
              </a:ext>
            </a:extLst>
          </a:blip>
          <a:srcRect r="-1" b="3720"/>
          <a:stretch>
            <a:fillRect/>
          </a:stretch>
        </p:blipFill>
        <p:spPr bwMode="auto">
          <a:xfrm>
            <a:off x="6096001" y="1095250"/>
            <a:ext cx="5143500" cy="4654985"/>
          </a:xfrm>
          <a:prstGeom prst="rect">
            <a:avLst/>
          </a:prstGeom>
          <a:noFill/>
        </p:spPr>
      </p:pic>
      <p:sp>
        <p:nvSpPr>
          <p:cNvPr id="19" name="Isosceles Triangle 18">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55696"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Tree>
    <p:extLst>
      <p:ext uri="{BB962C8B-B14F-4D97-AF65-F5344CB8AC3E}">
        <p14:creationId xmlns:p14="http://schemas.microsoft.com/office/powerpoint/2010/main" val="275128381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100</TotalTime>
  <Words>2964</Words>
  <Application>Microsoft Office PowerPoint</Application>
  <PresentationFormat>Widescreen</PresentationFormat>
  <Paragraphs>222</Paragraphs>
  <Slides>24</Slides>
  <Notes>7</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24</vt:i4>
      </vt:variant>
    </vt:vector>
  </HeadingPairs>
  <TitlesOfParts>
    <vt:vector size="36" baseType="lpstr">
      <vt:lpstr>Arial</vt:lpstr>
      <vt:lpstr>Calibri</vt:lpstr>
      <vt:lpstr>ff-meta-web-pro</vt:lpstr>
      <vt:lpstr>Gotham Rounded Bold</vt:lpstr>
      <vt:lpstr>Gotham Rounded Book</vt:lpstr>
      <vt:lpstr>Open Sans</vt:lpstr>
      <vt:lpstr>proxima-nova</vt:lpstr>
      <vt:lpstr>Roboto</vt:lpstr>
      <vt:lpstr>system-ui</vt:lpstr>
      <vt:lpstr>Trebuchet MS</vt:lpstr>
      <vt:lpstr>Wingdings 3</vt:lpstr>
      <vt:lpstr>Facet</vt:lpstr>
      <vt:lpstr>Words Matter:  The Vocabulary of Racism/Antiracism   </vt:lpstr>
      <vt:lpstr>Why Is Focusing on Antiracism Important?</vt:lpstr>
      <vt:lpstr>The Bible Tells Us</vt:lpstr>
      <vt:lpstr>Why Do We Need a Common Language?</vt:lpstr>
      <vt:lpstr>PowerPoint Presentation</vt:lpstr>
      <vt:lpstr>PowerPoint Presentation</vt:lpstr>
      <vt:lpstr>Antiracism</vt:lpstr>
      <vt:lpstr>ANTIRACISM</vt:lpstr>
      <vt:lpstr>The Journey</vt:lpstr>
      <vt:lpstr>Definitions</vt:lpstr>
      <vt:lpstr>Racism</vt:lpstr>
      <vt:lpstr>PowerPoint Presentation</vt:lpstr>
      <vt:lpstr>  </vt:lpstr>
      <vt:lpstr>Racism can be: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Microaggressions are the everyday slights, snubs, and insults that communicate hostile, derogatory, or negative messages. They  often are linked to implicit bias and occur outside of our awareness. They may even be unintentional. These are the problematic ways of speaking, acting or structuring the environment which communicate insensitivity and bias. </vt:lpstr>
      <vt:lpstr>Racial Equity</vt:lpstr>
      <vt:lpstr> Racial equity is the goal.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Words Matter:  The Vocabulary of Racism/Antiracism   </dc:title>
  <dc:creator>lulu huber</dc:creator>
  <cp:lastModifiedBy>Peggy Redman</cp:lastModifiedBy>
  <cp:revision>2</cp:revision>
  <dcterms:created xsi:type="dcterms:W3CDTF">2020-10-11T01:56:06Z</dcterms:created>
  <dcterms:modified xsi:type="dcterms:W3CDTF">2020-10-19T04:25:54Z</dcterms:modified>
</cp:coreProperties>
</file>